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5" r:id="rId4"/>
    <p:sldMasterId id="2147483666" r:id="rId5"/>
    <p:sldMasterId id="214748366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11" Type="http://schemas.openxmlformats.org/officeDocument/2006/relationships/slide" Target="slides/slide4.xml"/><Relationship Id="rId10" Type="http://schemas.openxmlformats.org/officeDocument/2006/relationships/slide" Target="slides/slide3.xml"/><Relationship Id="rId21" Type="http://schemas.openxmlformats.org/officeDocument/2006/relationships/slide" Target="slides/slide14.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2.xml"/><Relationship Id="rId19" Type="http://schemas.openxmlformats.org/officeDocument/2006/relationships/slide" Target="slides/slide12.xml"/><Relationship Id="rId6" Type="http://schemas.openxmlformats.org/officeDocument/2006/relationships/slideMaster" Target="slideMasters/slideMaster3.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pa.gov/statelocalenergy/co-benefits-risk-assessment-cobra-health-impacts-screening-and-mapping-tool" TargetMode="External"/><Relationship Id="rId3" Type="http://schemas.openxmlformats.org/officeDocument/2006/relationships/hyperlink" Target="https://www.epa.gov/statelocalenergy/co-benefits-risk-assessment-cobra-health-impacts-screening-and-mapping-tool"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pa.gov/energy/power-profiler" TargetMode="External"/><Relationship Id="rId3" Type="http://schemas.openxmlformats.org/officeDocument/2006/relationships/hyperlink" Target="https://www.epa.gov/energy/power-profiler#/"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pa.gov/energy/greenhouse-gas-equivalencies-calculator"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journals.plos.org/plosone/article?id=10.1371/journal.pone.0157014" TargetMode="External"/><Relationship Id="rId3" Type="http://schemas.openxmlformats.org/officeDocument/2006/relationships/hyperlink" Target="https://www.eia.gov/consumption/commercial/data/2012/c&amp;e/cfm/c13.php"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healthyenergyinitiative.org/health-impacts-of-energy-choices/" TargetMode="External"/><Relationship Id="rId3" Type="http://schemas.openxmlformats.org/officeDocument/2006/relationships/hyperlink" Target="http://www.healthyenergyinitiative.org/health-impacts-of-energy-choices/" TargetMode="External"/><Relationship Id="rId4" Type="http://schemas.openxmlformats.org/officeDocument/2006/relationships/hyperlink" Target="https://www.energystar.gov/ia/partners/publications/pubdocs/healthcare.pdf" TargetMode="External"/><Relationship Id="rId5" Type="http://schemas.openxmlformats.org/officeDocument/2006/relationships/hyperlink" Target="http://www.healthyenergyinitiative.org/health-impacts-of-energy-choices/"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ollfromcoal.org/#/map/(title:none//detail:none//map:none/US)"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pa.gov/statelocalenergy/co-benefits-risk-assessment-cobra-health-impacts-screening-and-mapping-tool" TargetMode="External"/><Relationship Id="rId3" Type="http://schemas.openxmlformats.org/officeDocument/2006/relationships/hyperlink" Target="https://www.epa.gov/statelocalenergy/co-benefits-risk-assessment-cobra-health-impacts-screening-and-mapping-tool"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pa.gov/statelocalenergy/co-benefits-risk-assessment-cobra-health-impacts-screening-and-mapping-tool" TargetMode="External"/><Relationship Id="rId3" Type="http://schemas.openxmlformats.org/officeDocument/2006/relationships/hyperlink" Target="https://www.epa.gov/statelocalenergy/co-benefits-risk-assessment-cobra-health-impacts-screening-and-mapping-tool"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62bb650599_0_0: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457200" rtl="0" algn="l">
              <a:lnSpc>
                <a:spcPct val="100000"/>
              </a:lnSpc>
              <a:spcBef>
                <a:spcPts val="0"/>
              </a:spcBef>
              <a:spcAft>
                <a:spcPts val="0"/>
              </a:spcAft>
              <a:buNone/>
            </a:pPr>
            <a:r>
              <a:t/>
            </a:r>
            <a:endParaRPr>
              <a:latin typeface="Calibri"/>
              <a:ea typeface="Calibri"/>
              <a:cs typeface="Calibri"/>
              <a:sym typeface="Calibri"/>
            </a:endParaRPr>
          </a:p>
        </p:txBody>
      </p:sp>
      <p:sp>
        <p:nvSpPr>
          <p:cNvPr id="84" name="Google Shape;84;g62bb65059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61c87db40c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61c87db40c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From the web version of the Calculator, choose the “Download Image” button to download a PNG format. Then save the file in a folder you can easily find later. In this PowerPoint file, choose Insert-&gt;Picture, then browse to the folder location where you saved the PNG image and select the file to insert.</a:t>
            </a:r>
            <a:br>
              <a:rPr lang="en">
                <a:solidFill>
                  <a:schemeClr val="dk1"/>
                </a:solidFill>
                <a:latin typeface="Calibri"/>
                <a:ea typeface="Calibri"/>
                <a:cs typeface="Calibri"/>
                <a:sym typeface="Calibri"/>
              </a:rPr>
            </a:b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In the Excel version of the Calculator, drag your cursor over all the table rows and columns you want to copy. Choose “Copy” from the top banner menu or by right-clicking the selection to get a menu of options. In this PowerPoint file, choose “Paste” or “Paste Special.” If you choose “Paste Special” from the Paste options, you will be able to paste as a bitmap image, which will adopt the formatting that is already built into Word or PowerPoint rather than introducing new formatting from Excel. OR you can just paste the data as an editable table, which would allow you to edit the contents of the table if needed.</a:t>
            </a:r>
            <a:endParaRPr>
              <a:solidFill>
                <a:schemeClr val="dk1"/>
              </a:solidFill>
              <a:highlight>
                <a:srgbClr val="FFFF00"/>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highlight>
                <a:srgbClr val="FFFF00"/>
              </a:highlight>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rPr lang="en" sz="1000">
                <a:solidFill>
                  <a:schemeClr val="dk1"/>
                </a:solidFill>
                <a:latin typeface="Calibri"/>
                <a:ea typeface="Calibri"/>
                <a:cs typeface="Calibri"/>
                <a:sym typeface="Calibri"/>
              </a:rPr>
              <a:t>Slide Notes:</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rPr lang="en" sz="1000">
                <a:solidFill>
                  <a:schemeClr val="dk1"/>
                </a:solidFill>
                <a:latin typeface="Calibri"/>
                <a:ea typeface="Calibri"/>
                <a:cs typeface="Calibri"/>
                <a:sym typeface="Calibri"/>
              </a:rPr>
              <a:t>All data except mercury related and social cost of carbon came from COBRA:</a:t>
            </a:r>
            <a:r>
              <a:rPr lang="en" sz="1000">
                <a:solidFill>
                  <a:schemeClr val="dk1"/>
                </a:solidFill>
                <a:uFill>
                  <a:noFill/>
                </a:uFill>
                <a:latin typeface="Calibri"/>
                <a:ea typeface="Calibri"/>
                <a:cs typeface="Calibri"/>
                <a:sym typeface="Calibri"/>
                <a:hlinkClick r:id="rId2"/>
              </a:rPr>
              <a:t> </a:t>
            </a:r>
            <a:r>
              <a:rPr lang="en" sz="1000" u="sng">
                <a:solidFill>
                  <a:schemeClr val="accent5"/>
                </a:solidFill>
                <a:latin typeface="Calibri"/>
                <a:ea typeface="Calibri"/>
                <a:cs typeface="Calibri"/>
                <a:sym typeface="Calibri"/>
                <a:hlinkClick r:id="rId3"/>
              </a:rPr>
              <a:t>https://www.epa.gov/statelocalenergy/co-benefits-risk-assessment-cobra-health-impacts-screening-and-mapping-tool</a:t>
            </a:r>
            <a:r>
              <a:rPr lang="en" sz="1000">
                <a:solidFill>
                  <a:schemeClr val="dk1"/>
                </a:solidFill>
                <a:latin typeface="Calibri"/>
                <a:ea typeface="Calibri"/>
                <a:cs typeface="Calibri"/>
                <a:sym typeface="Calibri"/>
              </a:rPr>
              <a:t>. All values are in 2017$, assume 2017 income levels and a 3% discount rate.</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rPr lang="en" sz="1000">
                <a:solidFill>
                  <a:schemeClr val="dk1"/>
                </a:solidFill>
                <a:latin typeface="Calibri"/>
                <a:ea typeface="Calibri"/>
                <a:cs typeface="Calibri"/>
                <a:sym typeface="Calibri"/>
              </a:rPr>
              <a:t>1.Premature death: average of of two expected premature adult mortality studies and added with premature infant mortality</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rPr lang="en" sz="1000">
                <a:solidFill>
                  <a:schemeClr val="dk1"/>
                </a:solidFill>
                <a:latin typeface="Calibri"/>
                <a:ea typeface="Calibri"/>
                <a:cs typeface="Calibri"/>
                <a:sym typeface="Calibri"/>
              </a:rPr>
              <a:t>2.Hospital Admissions: represents the total expected hospitalizations for respiratory and cardiovascular illnesses, excluding heart attack. Respiratory estimate is from the pooled results of five studies that examined different age cohorts and symptoms.</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rPr lang="en" sz="1000">
                <a:solidFill>
                  <a:schemeClr val="dk1"/>
                </a:solidFill>
                <a:latin typeface="Calibri"/>
                <a:ea typeface="Calibri"/>
                <a:cs typeface="Calibri"/>
                <a:sym typeface="Calibri"/>
              </a:rPr>
              <a:t>3.Asthma Exacerbation: incidents of cough, shortness of breath, wheeze, or upper respiratory for 6-18 year old only. Adult values are captured in the work loss and restricted days.</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rPr lang="en" sz="1000">
                <a:solidFill>
                  <a:schemeClr val="dk1"/>
                </a:solidFill>
                <a:latin typeface="Calibri"/>
                <a:ea typeface="Calibri"/>
                <a:cs typeface="Calibri"/>
                <a:sym typeface="Calibri"/>
              </a:rPr>
              <a:t>4.Respiratory Symptoms: lower respiratory symptoms including acute bronchitis for children only. Adult values are captured in the work loss and restricted days.</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rPr lang="en" sz="1000">
                <a:solidFill>
                  <a:schemeClr val="dk1"/>
                </a:solidFill>
                <a:latin typeface="Calibri"/>
                <a:ea typeface="Calibri"/>
                <a:cs typeface="Calibri"/>
                <a:sym typeface="Calibri"/>
              </a:rPr>
              <a:t>5.Non-fatal heart attacks: average of five studies</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rPr lang="en" sz="1000">
                <a:solidFill>
                  <a:schemeClr val="dk1"/>
                </a:solidFill>
                <a:latin typeface="Calibri"/>
                <a:ea typeface="Calibri"/>
                <a:cs typeface="Calibri"/>
                <a:sym typeface="Calibri"/>
              </a:rPr>
              <a:t>6.ER visits (asthma): among all ages but does not include asthma exacerbation</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rPr lang="en" sz="1000">
                <a:solidFill>
                  <a:schemeClr val="dk1"/>
                </a:solidFill>
                <a:latin typeface="Calibri"/>
                <a:ea typeface="Calibri"/>
                <a:cs typeface="Calibri"/>
                <a:sym typeface="Calibri"/>
              </a:rPr>
              <a:t>7.Mercury related: not captured in the incidents per year but in the values from "Economic Valuation of Human Health Benefits of Controlling Mercury Emissions from U.S. Coal-Fired Power Plants" (2005). Harvard Center for Risk Analysis. This paper provides a high-end range of $182 million/ton (2000$) to $194.5 million/ton (2000$) for annual benefits, in avoided neurotoxicity and cardiovascular illness, of avoided mercury emissions from power plants. We average these values to $188.25 million/ton, and escalate this to 2017$.</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rPr lang="en" sz="1000">
                <a:solidFill>
                  <a:schemeClr val="dk1"/>
                </a:solidFill>
                <a:latin typeface="Calibri"/>
                <a:ea typeface="Calibri"/>
                <a:cs typeface="Calibri"/>
                <a:sym typeface="Calibri"/>
              </a:rPr>
              <a:t>8.Social cost of carbon: sourced from https://19january2017snapshot.epa.gov/climatechange/social-cost-carbon_.html.</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highlight>
                <a:srgbClr val="FFFF00"/>
              </a:highlight>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62bc286b44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62bc286b44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From the web version of the Calculator, click the “download” menu at the top right corner of the graph you’re interested in capturing. Then choose “PNG.” Save the file in a folder you can easily find later. In this PowerPoint file, choose Insert-&gt;Picture, then browse to the folder location where you saved the PNG image and select the file to insert.</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In the Excel version of the Calculator, select the graph you would like to copy. Choose “Copy” from the top banner menu or by right-clicking the graph to get a menu of options. In this PowerPoint file, choose “Paste” or “Paste Special.” If you choose “Paste Special” from the Paste options, you will be able to paste the graph as a static image (for example, a PNG format) that will retain its appearance and not be editable any further. If you just choose “Paste,” the graph will be an embedded Excel object and some aspects of it will be scalable and editable.</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62bc286b44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62bc286b44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Source: </a:t>
            </a:r>
            <a:r>
              <a:rPr lang="en" sz="1200">
                <a:solidFill>
                  <a:schemeClr val="dk1"/>
                </a:solidFill>
                <a:latin typeface="Calibri"/>
                <a:ea typeface="Calibri"/>
                <a:cs typeface="Calibri"/>
                <a:sym typeface="Calibri"/>
              </a:rPr>
              <a:t>EPA Power Profiler website:</a:t>
            </a:r>
            <a:r>
              <a:rPr lang="en" sz="1200">
                <a:solidFill>
                  <a:schemeClr val="dk1"/>
                </a:solidFill>
                <a:uFill>
                  <a:noFill/>
                </a:uFill>
                <a:latin typeface="Calibri"/>
                <a:ea typeface="Calibri"/>
                <a:cs typeface="Calibri"/>
                <a:sym typeface="Calibri"/>
                <a:hlinkClick r:id="rId2"/>
              </a:rPr>
              <a:t> </a:t>
            </a:r>
            <a:r>
              <a:rPr lang="en" u="sng">
                <a:solidFill>
                  <a:schemeClr val="hlink"/>
                </a:solidFill>
                <a:latin typeface="Calibri"/>
                <a:ea typeface="Calibri"/>
                <a:cs typeface="Calibri"/>
                <a:sym typeface="Calibri"/>
                <a:hlinkClick r:id="rId3"/>
              </a:rPr>
              <a:t>https://www.epa.gov/energy/power-profiler#/</a:t>
            </a:r>
            <a:endParaRPr>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5e001fc4b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5e001fc4b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From the web version of the Calculator, choose the “Download Image” button to download a PNG format. Then save the file in a folder you can easily find later. In this PowerPoint file, choose Insert-&gt;Picture, then browse to the folder location where you saved the PNG image and select the file to insert.</a:t>
            </a:r>
            <a:br>
              <a:rPr lang="en">
                <a:solidFill>
                  <a:schemeClr val="dk1"/>
                </a:solidFill>
                <a:latin typeface="Calibri"/>
                <a:ea typeface="Calibri"/>
                <a:cs typeface="Calibri"/>
                <a:sym typeface="Calibri"/>
              </a:rPr>
            </a:b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In the Excel version of the Calculator, drag your cursor over all the table rows and columns you want to copy. Choose “Copy” from the top banner menu or by right-clicking the selection to get a menu of options. In this PowerPoint file, choose “Paste” or “Paste Special.” If you choose “Paste Special” from the Paste options, you will be able to paste as a bitmap image, which will adopt the formatting that is already built into Word or PowerPoint rather than introducing new formatting from Excel. OR you can just paste the data as an editable table, which would allow you to edit the contents of the table if needed.</a:t>
            </a:r>
            <a:endParaRPr>
              <a:solidFill>
                <a:schemeClr val="dk1"/>
              </a:solidFill>
              <a:highlight>
                <a:srgbClr val="FFFF00"/>
              </a:highlight>
              <a:latin typeface="Calibri"/>
              <a:ea typeface="Calibri"/>
              <a:cs typeface="Calibri"/>
              <a:sym typeface="Calibri"/>
            </a:endParaRPr>
          </a:p>
          <a:p>
            <a:pPr indent="0" lvl="0" marL="0" rtl="0" algn="l">
              <a:spcBef>
                <a:spcPts val="0"/>
              </a:spcBef>
              <a:spcAft>
                <a:spcPts val="0"/>
              </a:spcAft>
              <a:buNone/>
            </a:pPr>
            <a:r>
              <a:t/>
            </a:r>
            <a:endParaRPr>
              <a:highlight>
                <a:srgbClr val="FFFF00"/>
              </a:highlight>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highlight>
                  <a:srgbClr val="FFFF00"/>
                </a:highlight>
                <a:latin typeface="Calibri"/>
                <a:ea typeface="Calibri"/>
                <a:cs typeface="Calibri"/>
                <a:sym typeface="Calibri"/>
              </a:rPr>
              <a:t>If you’re going to include this, we recommend plugging emissions into the </a:t>
            </a:r>
            <a:r>
              <a:rPr lang="en" u="sng">
                <a:solidFill>
                  <a:srgbClr val="1155CC"/>
                </a:solidFill>
                <a:highlight>
                  <a:srgbClr val="FFFF00"/>
                </a:highlight>
                <a:latin typeface="Calibri"/>
                <a:ea typeface="Calibri"/>
                <a:cs typeface="Calibri"/>
                <a:sym typeface="Calibri"/>
                <a:hlinkClick r:id="rId2"/>
              </a:rPr>
              <a:t>EPA’s Greenhouse Gas Equivalencies Calculator</a:t>
            </a:r>
            <a:r>
              <a:rPr lang="en">
                <a:highlight>
                  <a:srgbClr val="FFFF00"/>
                </a:highlight>
                <a:latin typeface="Calibri"/>
                <a:ea typeface="Calibri"/>
                <a:cs typeface="Calibri"/>
                <a:sym typeface="Calibri"/>
              </a:rPr>
              <a:t> and then selecting a few of the equivalences that will resonate with your audience.</a:t>
            </a:r>
            <a:endParaRPr>
              <a:highlight>
                <a:srgbClr val="FFFF00"/>
              </a:highlight>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62b8951e5c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62b8951e5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Summarize your conclusions, the health impacts, and what the ask is for your audience.</a:t>
            </a:r>
            <a:endParaRPr>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61c87db40c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61c87db40c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Delete this slide! </a:t>
            </a:r>
            <a:endParaRPr/>
          </a:p>
          <a:p>
            <a:pPr indent="0" lvl="0" marL="0" rtl="0" algn="l">
              <a:spcBef>
                <a:spcPts val="0"/>
              </a:spcBef>
              <a:spcAft>
                <a:spcPts val="0"/>
              </a:spcAft>
              <a:buNone/>
            </a:pPr>
            <a:r>
              <a:t/>
            </a:r>
            <a:endParaRPr/>
          </a:p>
          <a:p>
            <a:pPr indent="0" lvl="0" marL="0" rtl="0" algn="l">
              <a:lnSpc>
                <a:spcPct val="115000"/>
              </a:lnSpc>
              <a:spcBef>
                <a:spcPts val="0"/>
              </a:spcBef>
              <a:spcAft>
                <a:spcPts val="1600"/>
              </a:spcAft>
              <a:buClr>
                <a:schemeClr val="dk1"/>
              </a:buClr>
              <a:buSzPts val="1100"/>
              <a:buFont typeface="Arial"/>
              <a:buNone/>
            </a:pPr>
            <a:r>
              <a:rPr lang="en" sz="1800">
                <a:solidFill>
                  <a:schemeClr val="dk2"/>
                </a:solidFill>
                <a:highlight>
                  <a:srgbClr val="FFFF00"/>
                </a:highlight>
                <a:latin typeface="Calibri"/>
                <a:ea typeface="Calibri"/>
                <a:cs typeface="Calibri"/>
                <a:sym typeface="Calibri"/>
              </a:rPr>
              <a:t>Depending on your audience, select from the following set of slides that will speak best to your audience. These slides will likely fit best at the beginning to frame this discussion but select what works and where it works best to fit them in!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73e1550a4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73e1550a4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Sources:</a:t>
            </a:r>
            <a:endParaRPr>
              <a:latin typeface="Calibri"/>
              <a:ea typeface="Calibri"/>
              <a:cs typeface="Calibri"/>
              <a:sym typeface="Calibri"/>
            </a:endParaRPr>
          </a:p>
          <a:p>
            <a:pPr indent="-298450" lvl="0" marL="457200" rtl="0" algn="l">
              <a:spcBef>
                <a:spcPts val="0"/>
              </a:spcBef>
              <a:spcAft>
                <a:spcPts val="0"/>
              </a:spcAft>
              <a:buSzPts val="1100"/>
              <a:buFont typeface="Calibri"/>
              <a:buAutoNum type="arabicPeriod"/>
            </a:pPr>
            <a:r>
              <a:rPr lang="en" u="sng">
                <a:solidFill>
                  <a:schemeClr val="hlink"/>
                </a:solidFill>
                <a:latin typeface="Calibri"/>
                <a:ea typeface="Calibri"/>
                <a:cs typeface="Calibri"/>
                <a:sym typeface="Calibri"/>
                <a:hlinkClick r:id="rId2"/>
              </a:rPr>
              <a:t>https://journals.plos.org/plosone/article?id=10.1371/journal.pone.0157014</a:t>
            </a:r>
            <a:endParaRPr>
              <a:latin typeface="Calibri"/>
              <a:ea typeface="Calibri"/>
              <a:cs typeface="Calibri"/>
              <a:sym typeface="Calibri"/>
            </a:endParaRPr>
          </a:p>
          <a:p>
            <a:pPr indent="-298450" lvl="0" marL="457200" rtl="0" algn="l">
              <a:spcBef>
                <a:spcPts val="0"/>
              </a:spcBef>
              <a:spcAft>
                <a:spcPts val="0"/>
              </a:spcAft>
              <a:buSzPts val="1100"/>
              <a:buFont typeface="Calibri"/>
              <a:buAutoNum type="arabicPeriod"/>
            </a:pPr>
            <a:r>
              <a:rPr lang="en" u="sng">
                <a:solidFill>
                  <a:schemeClr val="accent5"/>
                </a:solidFill>
                <a:latin typeface="Calibri"/>
                <a:ea typeface="Calibri"/>
                <a:cs typeface="Calibri"/>
                <a:sym typeface="Calibri"/>
                <a:hlinkClick r:id="rId3"/>
              </a:rPr>
              <a:t>https://www.eia.gov/consumption/commercial/data/2012/c&amp;e/cfm/c13.php</a:t>
            </a:r>
            <a:endParaRPr>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73e1550a49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73e1550a49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300"/>
              </a:spcBef>
              <a:spcAft>
                <a:spcPts val="0"/>
              </a:spcAft>
              <a:buClr>
                <a:schemeClr val="dk1"/>
              </a:buClr>
              <a:buSzPts val="1100"/>
              <a:buFont typeface="Arial"/>
              <a:buNone/>
            </a:pPr>
            <a:r>
              <a:rPr lang="en" sz="1000">
                <a:solidFill>
                  <a:srgbClr val="393939"/>
                </a:solidFill>
                <a:highlight>
                  <a:schemeClr val="lt1"/>
                </a:highlight>
                <a:latin typeface="Calibri"/>
                <a:ea typeface="Calibri"/>
                <a:cs typeface="Calibri"/>
                <a:sym typeface="Calibri"/>
              </a:rPr>
              <a:t>This infographic depicts the pathways through which energy production leads to environmental disruption and ultimately health outcomes. </a:t>
            </a:r>
            <a:r>
              <a:rPr lang="en" sz="1000">
                <a:solidFill>
                  <a:schemeClr val="dk1"/>
                </a:solidFill>
                <a:latin typeface="Calibri"/>
                <a:ea typeface="Calibri"/>
                <a:cs typeface="Calibri"/>
                <a:sym typeface="Calibri"/>
              </a:rPr>
              <a:t>Download is available at</a:t>
            </a:r>
            <a:r>
              <a:rPr lang="en" sz="1000">
                <a:solidFill>
                  <a:schemeClr val="dk1"/>
                </a:solidFill>
                <a:uFill>
                  <a:noFill/>
                </a:uFill>
                <a:latin typeface="Calibri"/>
                <a:ea typeface="Calibri"/>
                <a:cs typeface="Calibri"/>
                <a:sym typeface="Calibri"/>
                <a:hlinkClick r:id="rId2"/>
              </a:rPr>
              <a:t> </a:t>
            </a:r>
            <a:r>
              <a:rPr lang="en" sz="1000" u="sng">
                <a:solidFill>
                  <a:schemeClr val="accent5"/>
                </a:solidFill>
                <a:latin typeface="Calibri"/>
                <a:ea typeface="Calibri"/>
                <a:cs typeface="Calibri"/>
                <a:sym typeface="Calibri"/>
                <a:hlinkClick r:id="rId3"/>
              </a:rPr>
              <a:t>www.healthyenergyinitiative.org/health-impacts-of-energy-choices/</a:t>
            </a:r>
            <a:r>
              <a:rPr lang="en" sz="1000" u="sng">
                <a:solidFill>
                  <a:schemeClr val="accent5"/>
                </a:solidFill>
                <a:latin typeface="Calibri"/>
                <a:ea typeface="Calibri"/>
                <a:cs typeface="Calibri"/>
                <a:sym typeface="Calibri"/>
              </a:rPr>
              <a:t>.</a:t>
            </a:r>
            <a:endParaRPr sz="1000" u="sng">
              <a:solidFill>
                <a:schemeClr val="accent5"/>
              </a:solidFill>
              <a:latin typeface="Calibri"/>
              <a:ea typeface="Calibri"/>
              <a:cs typeface="Calibri"/>
              <a:sym typeface="Calibri"/>
            </a:endParaRPr>
          </a:p>
          <a:p>
            <a:pPr indent="0" lvl="0" marL="0" rtl="0" algn="l">
              <a:lnSpc>
                <a:spcPct val="115000"/>
              </a:lnSpc>
              <a:spcBef>
                <a:spcPts val="300"/>
              </a:spcBef>
              <a:spcAft>
                <a:spcPts val="0"/>
              </a:spcAft>
              <a:buClr>
                <a:schemeClr val="dk1"/>
              </a:buClr>
              <a:buSzPts val="1100"/>
              <a:buFont typeface="Arial"/>
              <a:buNone/>
            </a:pPr>
            <a:r>
              <a:rPr lang="en" sz="1000">
                <a:solidFill>
                  <a:schemeClr val="dk1"/>
                </a:solidFill>
                <a:latin typeface="Calibri"/>
                <a:ea typeface="Calibri"/>
                <a:cs typeface="Calibri"/>
                <a:sym typeface="Calibri"/>
              </a:rPr>
              <a:t>Fossil fuel combustion is a major contributor to air pollution. Air pollution caused 7 million premature deaths in 2012, making it…</a:t>
            </a:r>
            <a:endParaRPr sz="1000">
              <a:solidFill>
                <a:schemeClr val="dk1"/>
              </a:solidFill>
              <a:latin typeface="Calibri"/>
              <a:ea typeface="Calibri"/>
              <a:cs typeface="Calibri"/>
              <a:sym typeface="Calibri"/>
            </a:endParaRPr>
          </a:p>
          <a:p>
            <a:pPr indent="0" lvl="0" marL="0" rtl="0" algn="l">
              <a:lnSpc>
                <a:spcPct val="115000"/>
              </a:lnSpc>
              <a:spcBef>
                <a:spcPts val="300"/>
              </a:spcBef>
              <a:spcAft>
                <a:spcPts val="0"/>
              </a:spcAft>
              <a:buClr>
                <a:schemeClr val="dk1"/>
              </a:buClr>
              <a:buSzPts val="1100"/>
              <a:buFont typeface="Arial"/>
              <a:buNone/>
            </a:pPr>
            <a:r>
              <a:rPr lang="en" sz="1000">
                <a:solidFill>
                  <a:schemeClr val="dk1"/>
                </a:solidFill>
                <a:latin typeface="Calibri"/>
                <a:ea typeface="Calibri"/>
                <a:cs typeface="Calibri"/>
                <a:sym typeface="Calibri"/>
              </a:rPr>
              <a:t> • the culprit behind 1 in 8 deaths around the world</a:t>
            </a:r>
            <a:endParaRPr sz="1000">
              <a:solidFill>
                <a:schemeClr val="dk1"/>
              </a:solidFill>
              <a:latin typeface="Calibri"/>
              <a:ea typeface="Calibri"/>
              <a:cs typeface="Calibri"/>
              <a:sym typeface="Calibri"/>
            </a:endParaRPr>
          </a:p>
          <a:p>
            <a:pPr indent="0" lvl="0" marL="0" rtl="0" algn="l">
              <a:lnSpc>
                <a:spcPct val="115000"/>
              </a:lnSpc>
              <a:spcBef>
                <a:spcPts val="300"/>
              </a:spcBef>
              <a:spcAft>
                <a:spcPts val="0"/>
              </a:spcAft>
              <a:buClr>
                <a:schemeClr val="dk1"/>
              </a:buClr>
              <a:buSzPts val="1100"/>
              <a:buFont typeface="Arial"/>
              <a:buNone/>
            </a:pPr>
            <a:r>
              <a:rPr lang="en" sz="1000">
                <a:solidFill>
                  <a:schemeClr val="dk1"/>
                </a:solidFill>
                <a:latin typeface="Calibri"/>
                <a:ea typeface="Calibri"/>
                <a:cs typeface="Calibri"/>
                <a:sym typeface="Calibri"/>
              </a:rPr>
              <a:t> • the #1 global environmental health risk</a:t>
            </a:r>
            <a:endParaRPr sz="1000">
              <a:solidFill>
                <a:schemeClr val="dk1"/>
              </a:solidFill>
              <a:latin typeface="Calibri"/>
              <a:ea typeface="Calibri"/>
              <a:cs typeface="Calibri"/>
              <a:sym typeface="Calibri"/>
            </a:endParaRPr>
          </a:p>
          <a:p>
            <a:pPr indent="0" lvl="0" marL="0" rtl="0" algn="l">
              <a:lnSpc>
                <a:spcPct val="115000"/>
              </a:lnSpc>
              <a:spcBef>
                <a:spcPts val="300"/>
              </a:spcBef>
              <a:spcAft>
                <a:spcPts val="0"/>
              </a:spcAft>
              <a:buClr>
                <a:schemeClr val="dk1"/>
              </a:buClr>
              <a:buSzPts val="1100"/>
              <a:buFont typeface="Arial"/>
              <a:buNone/>
            </a:pPr>
            <a:r>
              <a:rPr lang="en" sz="1000">
                <a:solidFill>
                  <a:schemeClr val="dk1"/>
                </a:solidFill>
                <a:latin typeface="Calibri"/>
                <a:ea typeface="Calibri"/>
                <a:cs typeface="Calibri"/>
                <a:sym typeface="Calibri"/>
              </a:rPr>
              <a:t> • a risk factor that kills more than twice as many people than malaria, HIV/AIDS, and tuberculosis combined</a:t>
            </a:r>
            <a:endParaRPr sz="1000">
              <a:solidFill>
                <a:schemeClr val="dk1"/>
              </a:solidFill>
              <a:latin typeface="Calibri"/>
              <a:ea typeface="Calibri"/>
              <a:cs typeface="Calibri"/>
              <a:sym typeface="Calibri"/>
            </a:endParaRPr>
          </a:p>
          <a:p>
            <a:pPr indent="0" lvl="0" marL="0" rtl="0" algn="l">
              <a:spcBef>
                <a:spcPts val="0"/>
              </a:spcBef>
              <a:spcAft>
                <a:spcPts val="0"/>
              </a:spcAft>
              <a:buNone/>
            </a:pPr>
            <a:r>
              <a:rPr lang="en" sz="1000">
                <a:solidFill>
                  <a:schemeClr val="dk1"/>
                </a:solidFill>
                <a:latin typeface="Calibri"/>
                <a:ea typeface="Calibri"/>
                <a:cs typeface="Calibri"/>
                <a:sym typeface="Calibri"/>
              </a:rPr>
              <a:t>Source: Buchanan S, Burt E, Orris P (2015). “Beyond black lung: Scientific evidence of health effects from coal use in electricity generation.” Journal of Public Health Policy (2014) 35, 266-277. http://dx.doi.org/10.1057/jphp.2014.16 </a:t>
            </a:r>
            <a:endParaRPr sz="1000">
              <a:solidFill>
                <a:schemeClr val="dk1"/>
              </a:solidFill>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Sources:</a:t>
            </a:r>
            <a:endParaRPr>
              <a:latin typeface="Calibri"/>
              <a:ea typeface="Calibri"/>
              <a:cs typeface="Calibri"/>
              <a:sym typeface="Calibri"/>
            </a:endParaRPr>
          </a:p>
          <a:p>
            <a:pPr indent="-298450" lvl="0" marL="457200" rtl="0" algn="l">
              <a:spcBef>
                <a:spcPts val="0"/>
              </a:spcBef>
              <a:spcAft>
                <a:spcPts val="0"/>
              </a:spcAft>
              <a:buSzPts val="1100"/>
              <a:buFont typeface="Calibri"/>
              <a:buAutoNum type="arabicPeriod"/>
            </a:pPr>
            <a:r>
              <a:rPr lang="en">
                <a:latin typeface="Calibri"/>
                <a:ea typeface="Calibri"/>
                <a:cs typeface="Calibri"/>
                <a:sym typeface="Calibri"/>
              </a:rPr>
              <a:t>eia.gov/consumption/commercial/reports/2012/energyusage/</a:t>
            </a:r>
            <a:endParaRPr>
              <a:latin typeface="Calibri"/>
              <a:ea typeface="Calibri"/>
              <a:cs typeface="Calibri"/>
              <a:sym typeface="Calibri"/>
            </a:endParaRPr>
          </a:p>
          <a:p>
            <a:pPr indent="-298450" lvl="0" marL="457200" rtl="0" algn="l">
              <a:spcBef>
                <a:spcPts val="0"/>
              </a:spcBef>
              <a:spcAft>
                <a:spcPts val="0"/>
              </a:spcAft>
              <a:buSzPts val="1100"/>
              <a:buFont typeface="Calibri"/>
              <a:buAutoNum type="arabicPeriod"/>
            </a:pPr>
            <a:r>
              <a:rPr lang="en" u="sng">
                <a:solidFill>
                  <a:schemeClr val="hlink"/>
                </a:solidFill>
                <a:latin typeface="Calibri"/>
                <a:ea typeface="Calibri"/>
                <a:cs typeface="Calibri"/>
                <a:sym typeface="Calibri"/>
                <a:hlinkClick r:id="rId4"/>
              </a:rPr>
              <a:t>https://www.energystar.gov/ia/partners/publications/pubdocs/healthcare.pdf</a:t>
            </a:r>
            <a:endParaRPr>
              <a:solidFill>
                <a:schemeClr val="dk1"/>
              </a:solidFill>
              <a:latin typeface="Calibri"/>
              <a:ea typeface="Calibri"/>
              <a:cs typeface="Calibri"/>
              <a:sym typeface="Calibri"/>
            </a:endParaRPr>
          </a:p>
          <a:p>
            <a:pPr indent="-298450" lvl="0" marL="457200" rtl="0" algn="l">
              <a:spcBef>
                <a:spcPts val="0"/>
              </a:spcBef>
              <a:spcAft>
                <a:spcPts val="0"/>
              </a:spcAft>
              <a:buSzPts val="1100"/>
              <a:buFont typeface="Calibri"/>
              <a:buAutoNum type="arabicPeriod"/>
            </a:pPr>
            <a:r>
              <a:rPr lang="en">
                <a:solidFill>
                  <a:schemeClr val="dk1"/>
                </a:solidFill>
                <a:latin typeface="Calibri"/>
                <a:ea typeface="Calibri"/>
                <a:cs typeface="Calibri"/>
                <a:sym typeface="Calibri"/>
              </a:rPr>
              <a:t>Download available at </a:t>
            </a:r>
            <a:r>
              <a:rPr lang="en" u="sng">
                <a:solidFill>
                  <a:srgbClr val="0000FF"/>
                </a:solidFill>
                <a:latin typeface="Calibri"/>
                <a:ea typeface="Calibri"/>
                <a:cs typeface="Calibri"/>
                <a:sym typeface="Calibri"/>
                <a:hlinkClick r:id="rId5"/>
              </a:rPr>
              <a:t>www.healthyenergyinitiative.org/health-impacts-of-energy-choices/</a:t>
            </a:r>
            <a:r>
              <a:rPr lang="en">
                <a:solidFill>
                  <a:schemeClr val="dk1"/>
                </a:solidFill>
                <a:latin typeface="Calibri"/>
                <a:ea typeface="Calibri"/>
                <a:cs typeface="Calibri"/>
                <a:sym typeface="Calibri"/>
              </a:rPr>
              <a:t>  - there is also another great comparison </a:t>
            </a:r>
            <a:r>
              <a:rPr lang="en">
                <a:solidFill>
                  <a:srgbClr val="393939"/>
                </a:solidFill>
                <a:highlight>
                  <a:srgbClr val="FFFFFF"/>
                </a:highlight>
                <a:latin typeface="Calibri"/>
                <a:ea typeface="Calibri"/>
                <a:cs typeface="Calibri"/>
                <a:sym typeface="Calibri"/>
              </a:rPr>
              <a:t>of the Health Impacts of Energy Choices</a:t>
            </a:r>
            <a:endParaRPr>
              <a:solidFill>
                <a:schemeClr val="dk1"/>
              </a:solidFill>
              <a:latin typeface="Calibri"/>
              <a:ea typeface="Calibri"/>
              <a:cs typeface="Calibri"/>
              <a:sym typeface="Calibri"/>
            </a:endParaRPr>
          </a:p>
          <a:p>
            <a:pPr indent="0" lvl="0" marL="45720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73e1550a49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73e1550a49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The Clean Air Task Force (CATF) produced a website called “</a:t>
            </a:r>
            <a:r>
              <a:rPr lang="en" sz="1200" u="sng">
                <a:solidFill>
                  <a:schemeClr val="hlink"/>
                </a:solidFill>
                <a:latin typeface="Calibri"/>
                <a:ea typeface="Calibri"/>
                <a:cs typeface="Calibri"/>
                <a:sym typeface="Calibri"/>
                <a:hlinkClick r:id="rId2"/>
              </a:rPr>
              <a:t>Toll from Coal</a:t>
            </a:r>
            <a:r>
              <a:rPr lang="en" sz="1200">
                <a:solidFill>
                  <a:schemeClr val="dk1"/>
                </a:solidFill>
                <a:latin typeface="Calibri"/>
                <a:ea typeface="Calibri"/>
                <a:cs typeface="Calibri"/>
                <a:sym typeface="Calibri"/>
              </a:rPr>
              <a:t>” where you can plug in your zip code and find out the health impact of coal fired power plants.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73e1550a49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73e1550a49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0000"/>
                </a:solidFill>
                <a:highlight>
                  <a:srgbClr val="FFFF00"/>
                </a:highlight>
                <a:latin typeface="Calibri"/>
                <a:ea typeface="Calibri"/>
                <a:cs typeface="Calibri"/>
                <a:sym typeface="Calibri"/>
              </a:rPr>
              <a:t>Access your state’s information and add it to the slide</a:t>
            </a:r>
            <a:r>
              <a:rPr lang="en" sz="1000">
                <a:solidFill>
                  <a:schemeClr val="dk1"/>
                </a:solidFill>
                <a:highlight>
                  <a:srgbClr val="FFFF00"/>
                </a:highlight>
                <a:latin typeface="Calibri"/>
                <a:ea typeface="Calibri"/>
                <a:cs typeface="Calibri"/>
                <a:sym typeface="Calibri"/>
              </a:rPr>
              <a:t>: http://www.lung.org/local-content/california/our-initiatives/state-of-the-air/2018/state-of-the-air-2018.html</a:t>
            </a:r>
            <a:endParaRPr sz="1000">
              <a:solidFill>
                <a:schemeClr val="dk1"/>
              </a:solidFill>
              <a:highlight>
                <a:srgbClr val="FFFF00"/>
              </a:highlight>
              <a:latin typeface="Calibri"/>
              <a:ea typeface="Calibri"/>
              <a:cs typeface="Calibri"/>
              <a:sym typeface="Calibri"/>
            </a:endParaRPr>
          </a:p>
          <a:p>
            <a:pPr indent="-203200" lvl="0" marL="457200" rtl="0" algn="l">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When it comes to fossil fuel  energy sources, it’s not as “cheap” as we thought…we’re literally paying with our health.</a:t>
            </a:r>
            <a:endParaRPr sz="1000">
              <a:solidFill>
                <a:schemeClr val="dk1"/>
              </a:solidFill>
              <a:latin typeface="Calibri"/>
              <a:ea typeface="Calibri"/>
              <a:cs typeface="Calibri"/>
              <a:sym typeface="Calibri"/>
            </a:endParaRPr>
          </a:p>
          <a:p>
            <a:pPr indent="-203200" lvl="0" marL="457200" rtl="0" algn="l">
              <a:spcBef>
                <a:spcPts val="0"/>
              </a:spcBef>
              <a:spcAft>
                <a:spcPts val="0"/>
              </a:spcAft>
              <a:buClr>
                <a:schemeClr val="dk1"/>
              </a:buClr>
              <a:buSzPts val="1000"/>
              <a:buChar char="•"/>
            </a:pPr>
            <a:r>
              <a:rPr lang="en" sz="1000">
                <a:solidFill>
                  <a:schemeClr val="dk1"/>
                </a:solidFill>
                <a:highlight>
                  <a:srgbClr val="FFFF00"/>
                </a:highlight>
                <a:latin typeface="Calibri"/>
                <a:ea typeface="Calibri"/>
                <a:cs typeface="Calibri"/>
                <a:sym typeface="Calibri"/>
              </a:rPr>
              <a:t>Fill in talking points based on your region’s ALA State of the Air report.</a:t>
            </a:r>
            <a:endParaRPr sz="1000">
              <a:highlight>
                <a:srgbClr val="FFFF00"/>
              </a:highlight>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73e1550a49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73e1550a49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The Energy and Health Impact Calculator is a free tool developed by Health Care Without Harm and Practice Greenhealth to help health care facilities and other users assess the health impacts of their electricity and thermal energy consumption. </a:t>
            </a:r>
            <a:endParaRPr>
              <a:latin typeface="Calibri"/>
              <a:ea typeface="Calibri"/>
              <a:cs typeface="Calibri"/>
              <a:sym typeface="Calibri"/>
            </a:endParaRPr>
          </a:p>
          <a:p>
            <a:pPr indent="0" lvl="0" marL="0" rtl="0" algn="l">
              <a:lnSpc>
                <a:spcPct val="115000"/>
              </a:lnSpc>
              <a:spcBef>
                <a:spcPts val="1000"/>
              </a:spcBef>
              <a:spcAft>
                <a:spcPts val="0"/>
              </a:spcAft>
              <a:buClr>
                <a:schemeClr val="dk1"/>
              </a:buClr>
              <a:buSzPts val="1100"/>
              <a:buFont typeface="Arial"/>
              <a:buNone/>
            </a:pPr>
            <a:r>
              <a:rPr lang="en">
                <a:solidFill>
                  <a:schemeClr val="dk1"/>
                </a:solidFill>
                <a:latin typeface="Calibri"/>
                <a:ea typeface="Calibri"/>
                <a:cs typeface="Calibri"/>
                <a:sym typeface="Calibri"/>
              </a:rPr>
              <a:t>The Calculator converts user-input electricity and thermal energy consumption data into expected health and welfare impacts, which include illness, premature mortality, missed workdays, and other effects. These results are valued using standardized rates, and both emissions and endpoint results, and their associated values, are output to the user. </a:t>
            </a:r>
            <a:endParaRPr>
              <a:solidFill>
                <a:schemeClr val="dk1"/>
              </a:solidFill>
              <a:latin typeface="Calibri"/>
              <a:ea typeface="Calibri"/>
              <a:cs typeface="Calibri"/>
              <a:sym typeface="Calibri"/>
            </a:endParaRPr>
          </a:p>
          <a:p>
            <a:pPr indent="0" lvl="0" marL="0" rtl="0" algn="l">
              <a:lnSpc>
                <a:spcPct val="115000"/>
              </a:lnSpc>
              <a:spcBef>
                <a:spcPts val="1000"/>
              </a:spcBef>
              <a:spcAft>
                <a:spcPts val="0"/>
              </a:spcAft>
              <a:buClr>
                <a:schemeClr val="dk1"/>
              </a:buClr>
              <a:buSzPts val="1100"/>
              <a:buFont typeface="Arial"/>
              <a:buNone/>
            </a:pPr>
            <a:r>
              <a:rPr lang="en">
                <a:solidFill>
                  <a:schemeClr val="dk1"/>
                </a:solidFill>
                <a:latin typeface="Calibri"/>
                <a:ea typeface="Calibri"/>
                <a:cs typeface="Calibri"/>
                <a:sym typeface="Calibri"/>
              </a:rPr>
              <a:t>Based on the geographic information provided by the user, the calculator evaluates emissions impacts at the grid-regional level, predicting county-level associated emissions totals or emissions changes, using the EPA AVERT topology that divides the contiguous United States into ten discrete regions. Emissions impacts are evaluated similarly evaluated at the county-level for the entire contiguous United States.  </a:t>
            </a:r>
            <a:endParaRPr>
              <a:solidFill>
                <a:schemeClr val="dk1"/>
              </a:solidFill>
              <a:latin typeface="Calibri"/>
              <a:ea typeface="Calibri"/>
              <a:cs typeface="Calibri"/>
              <a:sym typeface="Calibri"/>
            </a:endParaRPr>
          </a:p>
          <a:p>
            <a:pPr indent="0" lvl="0" marL="0" rtl="0" algn="l">
              <a:lnSpc>
                <a:spcPct val="115000"/>
              </a:lnSpc>
              <a:spcBef>
                <a:spcPts val="1000"/>
              </a:spcBef>
              <a:spcAft>
                <a:spcPts val="0"/>
              </a:spcAft>
              <a:buClr>
                <a:schemeClr val="dk1"/>
              </a:buClr>
              <a:buSzPts val="1100"/>
              <a:buFont typeface="Arial"/>
              <a:buNone/>
            </a:pPr>
            <a:r>
              <a:rPr lang="en">
                <a:solidFill>
                  <a:schemeClr val="dk1"/>
                </a:solidFill>
                <a:latin typeface="Calibri"/>
                <a:ea typeface="Calibri"/>
                <a:cs typeface="Calibri"/>
                <a:sym typeface="Calibri"/>
              </a:rPr>
              <a:t>This process can be visualized in five distinct steps, presented in the figure on the slide.</a:t>
            </a:r>
            <a:endParaRPr>
              <a:solidFill>
                <a:schemeClr val="dk1"/>
              </a:solidFill>
              <a:latin typeface="Calibri"/>
              <a:ea typeface="Calibri"/>
              <a:cs typeface="Calibri"/>
              <a:sym typeface="Calibri"/>
            </a:endParaRPr>
          </a:p>
          <a:p>
            <a:pPr indent="0" lvl="0" marL="0" rtl="0" algn="l">
              <a:lnSpc>
                <a:spcPct val="115000"/>
              </a:lnSpc>
              <a:spcBef>
                <a:spcPts val="1000"/>
              </a:spcBef>
              <a:spcAft>
                <a:spcPts val="0"/>
              </a:spcAft>
              <a:buClr>
                <a:schemeClr val="dk1"/>
              </a:buClr>
              <a:buSzPts val="1100"/>
              <a:buFont typeface="Arial"/>
              <a:buNone/>
            </a:pPr>
            <a:r>
              <a:rPr lang="en">
                <a:solidFill>
                  <a:schemeClr val="dk1"/>
                </a:solidFill>
                <a:latin typeface="Calibri"/>
                <a:ea typeface="Calibri"/>
                <a:cs typeface="Calibri"/>
                <a:sym typeface="Calibri"/>
              </a:rPr>
              <a:t>Note that the individual steps shown in Figure 1 may reflect multiple operations. In Step 2, for example, energy data is converted to emissions results using factors that are specific to the different energy sources, including grid electricity, renewable energy, and onsite fuel combustion, and that reflect whether the user is interested in evaluated </a:t>
            </a:r>
            <a:r>
              <a:rPr i="1" lang="en">
                <a:solidFill>
                  <a:schemeClr val="dk1"/>
                </a:solidFill>
                <a:latin typeface="Calibri"/>
                <a:ea typeface="Calibri"/>
                <a:cs typeface="Calibri"/>
                <a:sym typeface="Calibri"/>
              </a:rPr>
              <a:t>total energy consumption</a:t>
            </a:r>
            <a:r>
              <a:rPr lang="en">
                <a:solidFill>
                  <a:schemeClr val="dk1"/>
                </a:solidFill>
                <a:latin typeface="Calibri"/>
                <a:ea typeface="Calibri"/>
                <a:cs typeface="Calibri"/>
                <a:sym typeface="Calibri"/>
              </a:rPr>
              <a:t> or a </a:t>
            </a:r>
            <a:r>
              <a:rPr i="1" lang="en">
                <a:solidFill>
                  <a:schemeClr val="dk1"/>
                </a:solidFill>
                <a:latin typeface="Calibri"/>
                <a:ea typeface="Calibri"/>
                <a:cs typeface="Calibri"/>
                <a:sym typeface="Calibri"/>
              </a:rPr>
              <a:t>change in energy consumption</a:t>
            </a:r>
            <a:r>
              <a:rPr lang="en">
                <a:solidFill>
                  <a:schemeClr val="dk1"/>
                </a:solidFill>
                <a:latin typeface="Calibri"/>
                <a:ea typeface="Calibri"/>
                <a:cs typeface="Calibri"/>
                <a:sym typeface="Calibri"/>
              </a:rPr>
              <a:t>. Converting emissions to endpoint incidences in Step 3 involves the use of a </a:t>
            </a:r>
            <a:r>
              <a:rPr i="1" lang="en">
                <a:solidFill>
                  <a:schemeClr val="dk1"/>
                </a:solidFill>
                <a:latin typeface="Calibri"/>
                <a:ea typeface="Calibri"/>
                <a:cs typeface="Calibri"/>
                <a:sym typeface="Calibri"/>
              </a:rPr>
              <a:t>transport model</a:t>
            </a:r>
            <a:r>
              <a:rPr lang="en">
                <a:solidFill>
                  <a:schemeClr val="dk1"/>
                </a:solidFill>
                <a:latin typeface="Calibri"/>
                <a:ea typeface="Calibri"/>
                <a:cs typeface="Calibri"/>
                <a:sym typeface="Calibri"/>
              </a:rPr>
              <a:t> to predict where emissions from specific power plants in the region of interest will end up—and thus where they will end up impacting health and welfare.  </a:t>
            </a:r>
            <a:endParaRPr>
              <a:latin typeface="Calibri"/>
              <a:ea typeface="Calibri"/>
              <a:cs typeface="Calibri"/>
              <a:sym typeface="Calibri"/>
            </a:endParaRPr>
          </a:p>
          <a:p>
            <a:pPr indent="0" lvl="0" marL="0" rtl="0" algn="l">
              <a:spcBef>
                <a:spcPts val="100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62bc286b44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62bc286b44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From the web version of the Calculator, choose the “Download Image” button to download a PNG format. Then save the file in a folder you can easily find later. In this PowerPoint file, choose Insert-&gt;Picture, then browse to the folder location where you saved the PNG image and select the file to insert.</a:t>
            </a:r>
            <a:br>
              <a:rPr lang="en">
                <a:solidFill>
                  <a:schemeClr val="dk1"/>
                </a:solidFill>
                <a:latin typeface="Calibri"/>
                <a:ea typeface="Calibri"/>
                <a:cs typeface="Calibri"/>
                <a:sym typeface="Calibri"/>
              </a:rPr>
            </a:br>
            <a:endParaRPr>
              <a:solidFill>
                <a:schemeClr val="dk1"/>
              </a:solidFill>
              <a:latin typeface="Calibri"/>
              <a:ea typeface="Calibri"/>
              <a:cs typeface="Calibri"/>
              <a:sym typeface="Calibri"/>
            </a:endParaRPr>
          </a:p>
          <a:p>
            <a:pPr indent="0" lvl="0" marL="0" rtl="0" algn="l">
              <a:spcBef>
                <a:spcPts val="0"/>
              </a:spcBef>
              <a:spcAft>
                <a:spcPts val="0"/>
              </a:spcAft>
              <a:buNone/>
            </a:pPr>
            <a:r>
              <a:rPr lang="en">
                <a:solidFill>
                  <a:schemeClr val="dk1"/>
                </a:solidFill>
                <a:latin typeface="Calibri"/>
                <a:ea typeface="Calibri"/>
                <a:cs typeface="Calibri"/>
                <a:sym typeface="Calibri"/>
              </a:rPr>
              <a:t>In the Excel version of the Calculator, drag your cursor over all the table rows and columns you want to copy. Choose “Copy” from the top banner menu or by right-clicking the selection to get a menu of options. In this PowerPoint file, choose “Paste” or “Paste Special.” If you choose “Paste Special” from the Paste options, you will be able to paste as a bitmap image, which will adopt the formatting that is already built into Word or PowerPoint rather than introducing new formatting from Excel. OR you can just paste the data as an editable table, which would allow you to edit the contents of the table if needed.</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endParaRPr>
          </a:p>
          <a:p>
            <a:pPr indent="0" lvl="0" marL="0" rtl="0" algn="l">
              <a:lnSpc>
                <a:spcPct val="115000"/>
              </a:lnSpc>
              <a:spcBef>
                <a:spcPts val="400"/>
              </a:spcBef>
              <a:spcAft>
                <a:spcPts val="0"/>
              </a:spcAft>
              <a:buNone/>
            </a:pPr>
            <a:r>
              <a:rPr lang="en" sz="1000">
                <a:solidFill>
                  <a:schemeClr val="dk1"/>
                </a:solidFill>
                <a:latin typeface="Calibri"/>
                <a:ea typeface="Calibri"/>
                <a:cs typeface="Calibri"/>
                <a:sym typeface="Calibri"/>
              </a:rPr>
              <a:t>Slide Notes:</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None/>
            </a:pPr>
            <a:r>
              <a:rPr lang="en" sz="1000">
                <a:solidFill>
                  <a:schemeClr val="dk1"/>
                </a:solidFill>
                <a:latin typeface="Calibri"/>
                <a:ea typeface="Calibri"/>
                <a:cs typeface="Calibri"/>
                <a:sym typeface="Calibri"/>
              </a:rPr>
              <a:t>All data except mercury related and social cost of carbon came from COBRA:</a:t>
            </a:r>
            <a:r>
              <a:rPr lang="en" sz="1000">
                <a:solidFill>
                  <a:schemeClr val="dk1"/>
                </a:solidFill>
                <a:uFill>
                  <a:noFill/>
                </a:uFill>
                <a:latin typeface="Calibri"/>
                <a:ea typeface="Calibri"/>
                <a:cs typeface="Calibri"/>
                <a:sym typeface="Calibri"/>
                <a:hlinkClick r:id="rId2"/>
              </a:rPr>
              <a:t> </a:t>
            </a:r>
            <a:r>
              <a:rPr lang="en" sz="1000" u="sng">
                <a:solidFill>
                  <a:schemeClr val="hlink"/>
                </a:solidFill>
                <a:latin typeface="Calibri"/>
                <a:ea typeface="Calibri"/>
                <a:cs typeface="Calibri"/>
                <a:sym typeface="Calibri"/>
                <a:hlinkClick r:id="rId3"/>
              </a:rPr>
              <a:t>https://www.epa.gov/statelocalenergy/co-benefits-risk-assessment-cobra-health-impacts-screening-and-mapping-tool</a:t>
            </a:r>
            <a:r>
              <a:rPr lang="en" sz="1000">
                <a:solidFill>
                  <a:schemeClr val="dk1"/>
                </a:solidFill>
                <a:latin typeface="Calibri"/>
                <a:ea typeface="Calibri"/>
                <a:cs typeface="Calibri"/>
                <a:sym typeface="Calibri"/>
              </a:rPr>
              <a:t>. All values are in 2017$, assume 2017 income levels and a 3% discount rate.</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None/>
            </a:pPr>
            <a:r>
              <a:rPr lang="en" sz="1000">
                <a:solidFill>
                  <a:schemeClr val="dk1"/>
                </a:solidFill>
                <a:latin typeface="Calibri"/>
                <a:ea typeface="Calibri"/>
                <a:cs typeface="Calibri"/>
                <a:sym typeface="Calibri"/>
              </a:rPr>
              <a:t>1.Premature death: average of of two expected premature adult mortality studies and added with premature infant mortality</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None/>
            </a:pPr>
            <a:r>
              <a:rPr lang="en" sz="1000">
                <a:solidFill>
                  <a:schemeClr val="dk1"/>
                </a:solidFill>
                <a:latin typeface="Calibri"/>
                <a:ea typeface="Calibri"/>
                <a:cs typeface="Calibri"/>
                <a:sym typeface="Calibri"/>
              </a:rPr>
              <a:t>2.Hospital Admissions: represents the total expected hospitalizations for respiratory and cardiovascular illnesses, excluding heart attack. Respiratory estimate is from the pooled results of five studies that examined different age cohorts and symptoms.</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None/>
            </a:pPr>
            <a:r>
              <a:rPr lang="en" sz="1000">
                <a:solidFill>
                  <a:schemeClr val="dk1"/>
                </a:solidFill>
                <a:latin typeface="Calibri"/>
                <a:ea typeface="Calibri"/>
                <a:cs typeface="Calibri"/>
                <a:sym typeface="Calibri"/>
              </a:rPr>
              <a:t>3.Asthma Exacerbation: incidents of cough, shortness of breath, wheeze, or upper respiratory for 6-18 year old only. Adult values are captured in the work loss and restricted days.</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None/>
            </a:pPr>
            <a:r>
              <a:rPr lang="en" sz="1000">
                <a:solidFill>
                  <a:schemeClr val="dk1"/>
                </a:solidFill>
                <a:latin typeface="Calibri"/>
                <a:ea typeface="Calibri"/>
                <a:cs typeface="Calibri"/>
                <a:sym typeface="Calibri"/>
              </a:rPr>
              <a:t>4.Respiratory Symptoms: lower respiratory symptoms including acute bronchitis for children only. Adult values are captured in the work loss and restricted days.</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None/>
            </a:pPr>
            <a:r>
              <a:rPr lang="en" sz="1000">
                <a:solidFill>
                  <a:schemeClr val="dk1"/>
                </a:solidFill>
                <a:latin typeface="Calibri"/>
                <a:ea typeface="Calibri"/>
                <a:cs typeface="Calibri"/>
                <a:sym typeface="Calibri"/>
              </a:rPr>
              <a:t>5.Non-fatal heart attacks: average of five studies</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None/>
            </a:pPr>
            <a:r>
              <a:rPr lang="en" sz="1000">
                <a:solidFill>
                  <a:schemeClr val="dk1"/>
                </a:solidFill>
                <a:latin typeface="Calibri"/>
                <a:ea typeface="Calibri"/>
                <a:cs typeface="Calibri"/>
                <a:sym typeface="Calibri"/>
              </a:rPr>
              <a:t>6.ER visits (asthma): among all ages but does not include asthma exacerbation</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None/>
            </a:pPr>
            <a:r>
              <a:rPr lang="en" sz="1000">
                <a:solidFill>
                  <a:schemeClr val="dk1"/>
                </a:solidFill>
                <a:latin typeface="Calibri"/>
                <a:ea typeface="Calibri"/>
                <a:cs typeface="Calibri"/>
                <a:sym typeface="Calibri"/>
              </a:rPr>
              <a:t>7.Mercury related: not captured in the incidents per year but in the values from "Economic Valuation of Human Health Benefits of Controlling Mercury Emissions from U.S. Coal-Fired Power Plants" (2005). Harvard Center for Risk Analysis. This paper provides a high-end range of $182 million/ton (2000$) to $194.5 million/ton (2000$) for annual benefits, in avoided neurotoxicity and cardiovascular illness, of avoided mercury emissions from power plants. We average these values to $188.25 million/ton, and escalate this to 2017$.</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None/>
            </a:pPr>
            <a:r>
              <a:rPr lang="en" sz="1000">
                <a:solidFill>
                  <a:schemeClr val="dk1"/>
                </a:solidFill>
                <a:latin typeface="Calibri"/>
                <a:ea typeface="Calibri"/>
                <a:cs typeface="Calibri"/>
                <a:sym typeface="Calibri"/>
              </a:rPr>
              <a:t>8.Social cost of carbon: sourced from https://19january2017snapshot.epa.gov/climatechange/social-cost-carbon_.html.</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61c87db40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61c87db40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From the web version of the Calculator, choose the “Download Image” button to download a PNG format. Then save the file in a folder you can easily find later. In this PowerPoint file, choose Insert-&gt;Picture, then browse to the folder location where you saved the PNG image and select the file to insert.</a:t>
            </a:r>
            <a:br>
              <a:rPr lang="en">
                <a:solidFill>
                  <a:schemeClr val="dk1"/>
                </a:solidFill>
                <a:latin typeface="Calibri"/>
                <a:ea typeface="Calibri"/>
                <a:cs typeface="Calibri"/>
                <a:sym typeface="Calibri"/>
              </a:rPr>
            </a:b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In the Excel version of the Calculator, drag your cursor over all the table rows and columns you want to copy. Choose “Copy” from the top banner menu or by right-clicking the selection to get a menu of options. In this PowerPoint file, choose “Paste” or “Paste Special.” If you choose “Paste Special” from the Paste options, you will be able to paste as a bitmap image, which will adopt the formatting that is already built into Word or PowerPoint rather than introducing new formatting from Excel. OR you can just paste the data as an editable table, which would allow you to edit the contents of the table if needed.</a:t>
            </a:r>
            <a:endParaRPr>
              <a:solidFill>
                <a:schemeClr val="dk1"/>
              </a:solidFill>
              <a:highlight>
                <a:srgbClr val="FFFF00"/>
              </a:highlight>
              <a:latin typeface="Calibri"/>
              <a:ea typeface="Calibri"/>
              <a:cs typeface="Calibri"/>
              <a:sym typeface="Calibri"/>
            </a:endParaRPr>
          </a:p>
          <a:p>
            <a:pPr indent="0" lvl="0" marL="0" rtl="0" algn="l">
              <a:spcBef>
                <a:spcPts val="0"/>
              </a:spcBef>
              <a:spcAft>
                <a:spcPts val="0"/>
              </a:spcAft>
              <a:buNone/>
            </a:pPr>
            <a:r>
              <a:t/>
            </a:r>
            <a:endParaRPr>
              <a:solidFill>
                <a:schemeClr val="dk1"/>
              </a:solidFill>
              <a:highlight>
                <a:srgbClr val="FFFF00"/>
              </a:highlight>
              <a:latin typeface="Calibri"/>
              <a:ea typeface="Calibri"/>
              <a:cs typeface="Calibri"/>
              <a:sym typeface="Calibri"/>
            </a:endParaRPr>
          </a:p>
          <a:p>
            <a:pPr indent="0" lvl="0" marL="0" rtl="0" algn="l">
              <a:lnSpc>
                <a:spcPct val="115000"/>
              </a:lnSpc>
              <a:spcBef>
                <a:spcPts val="400"/>
              </a:spcBef>
              <a:spcAft>
                <a:spcPts val="0"/>
              </a:spcAft>
              <a:buNone/>
            </a:pPr>
            <a:r>
              <a:rPr lang="en" sz="1000">
                <a:solidFill>
                  <a:schemeClr val="dk1"/>
                </a:solidFill>
                <a:latin typeface="Calibri"/>
                <a:ea typeface="Calibri"/>
                <a:cs typeface="Calibri"/>
                <a:sym typeface="Calibri"/>
              </a:rPr>
              <a:t>Slide Notes:</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None/>
            </a:pPr>
            <a:r>
              <a:rPr lang="en" sz="1000">
                <a:solidFill>
                  <a:schemeClr val="dk1"/>
                </a:solidFill>
                <a:latin typeface="Calibri"/>
                <a:ea typeface="Calibri"/>
                <a:cs typeface="Calibri"/>
                <a:sym typeface="Calibri"/>
              </a:rPr>
              <a:t>All data except mercury related and social cost of carbon came from COBRA:</a:t>
            </a:r>
            <a:r>
              <a:rPr lang="en" sz="1000">
                <a:solidFill>
                  <a:schemeClr val="dk1"/>
                </a:solidFill>
                <a:uFill>
                  <a:noFill/>
                </a:uFill>
                <a:latin typeface="Calibri"/>
                <a:ea typeface="Calibri"/>
                <a:cs typeface="Calibri"/>
                <a:sym typeface="Calibri"/>
                <a:hlinkClick r:id="rId2"/>
              </a:rPr>
              <a:t> </a:t>
            </a:r>
            <a:r>
              <a:rPr lang="en" sz="1000" u="sng">
                <a:solidFill>
                  <a:schemeClr val="accent5"/>
                </a:solidFill>
                <a:latin typeface="Calibri"/>
                <a:ea typeface="Calibri"/>
                <a:cs typeface="Calibri"/>
                <a:sym typeface="Calibri"/>
                <a:hlinkClick r:id="rId3"/>
              </a:rPr>
              <a:t>https://www.epa.gov/statelocalenergy/co-benefits-risk-assessment-cobra-health-impacts-screening-and-mapping-tool</a:t>
            </a:r>
            <a:r>
              <a:rPr lang="en" sz="1000">
                <a:solidFill>
                  <a:schemeClr val="dk1"/>
                </a:solidFill>
                <a:latin typeface="Calibri"/>
                <a:ea typeface="Calibri"/>
                <a:cs typeface="Calibri"/>
                <a:sym typeface="Calibri"/>
              </a:rPr>
              <a:t>. All values are in 2017$, assume 2017 income levels and a 3% discount rate.</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None/>
            </a:pPr>
            <a:r>
              <a:rPr lang="en" sz="1000">
                <a:solidFill>
                  <a:schemeClr val="dk1"/>
                </a:solidFill>
                <a:latin typeface="Calibri"/>
                <a:ea typeface="Calibri"/>
                <a:cs typeface="Calibri"/>
                <a:sym typeface="Calibri"/>
              </a:rPr>
              <a:t>1.Premature death: average of of two expected premature adult mortality studies and added with premature infant mortality</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None/>
            </a:pPr>
            <a:r>
              <a:rPr lang="en" sz="1000">
                <a:solidFill>
                  <a:schemeClr val="dk1"/>
                </a:solidFill>
                <a:latin typeface="Calibri"/>
                <a:ea typeface="Calibri"/>
                <a:cs typeface="Calibri"/>
                <a:sym typeface="Calibri"/>
              </a:rPr>
              <a:t>2.Hospital Admissions: represents the total expected hospitalizations for respiratory and cardiovascular illnesses, excluding heart attack. Respiratory estimate is from the pooled results of five studies that examined different age cohorts and symptoms.</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None/>
            </a:pPr>
            <a:r>
              <a:rPr lang="en" sz="1000">
                <a:solidFill>
                  <a:schemeClr val="dk1"/>
                </a:solidFill>
                <a:latin typeface="Calibri"/>
                <a:ea typeface="Calibri"/>
                <a:cs typeface="Calibri"/>
                <a:sym typeface="Calibri"/>
              </a:rPr>
              <a:t>3.Asthma Exacerbation: incidents of cough, shortness of breath, wheeze, or upper respiratory for 6-18 year old only. Adult values are captured in the work loss and restricted days.</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None/>
            </a:pPr>
            <a:r>
              <a:rPr lang="en" sz="1000">
                <a:solidFill>
                  <a:schemeClr val="dk1"/>
                </a:solidFill>
                <a:latin typeface="Calibri"/>
                <a:ea typeface="Calibri"/>
                <a:cs typeface="Calibri"/>
                <a:sym typeface="Calibri"/>
              </a:rPr>
              <a:t>4.Respiratory Symptoms: lower respiratory symptoms including acute bronchitis for children only. Adult values are captured in the work loss and restricted days.</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None/>
            </a:pPr>
            <a:r>
              <a:rPr lang="en" sz="1000">
                <a:solidFill>
                  <a:schemeClr val="dk1"/>
                </a:solidFill>
                <a:latin typeface="Calibri"/>
                <a:ea typeface="Calibri"/>
                <a:cs typeface="Calibri"/>
                <a:sym typeface="Calibri"/>
              </a:rPr>
              <a:t>5.Non-fatal heart attacks: average of five studies</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None/>
            </a:pPr>
            <a:r>
              <a:rPr lang="en" sz="1000">
                <a:solidFill>
                  <a:schemeClr val="dk1"/>
                </a:solidFill>
                <a:latin typeface="Calibri"/>
                <a:ea typeface="Calibri"/>
                <a:cs typeface="Calibri"/>
                <a:sym typeface="Calibri"/>
              </a:rPr>
              <a:t>6.ER visits (asthma): among all ages but does not include asthma exacerbation</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None/>
            </a:pPr>
            <a:r>
              <a:rPr lang="en" sz="1000">
                <a:solidFill>
                  <a:schemeClr val="dk1"/>
                </a:solidFill>
                <a:latin typeface="Calibri"/>
                <a:ea typeface="Calibri"/>
                <a:cs typeface="Calibri"/>
                <a:sym typeface="Calibri"/>
              </a:rPr>
              <a:t>7.Mercury related: not captured in the incidents per year but in the values from "Economic Valuation of Human Health Benefits of Controlling Mercury Emissions from U.S. Coal-Fired Power Plants" (2005). Harvard Center for Risk Analysis. This paper provides a high-end range of $182 million/ton (2000$) to $194.5 million/ton (2000$) for annual benefits, in avoided neurotoxicity and cardiovascular illness, of avoided mercury emissions from power plants. We average these values to $188.25 million/ton, and escalate this to 2017$.</a:t>
            </a:r>
            <a:endParaRPr sz="1000">
              <a:solidFill>
                <a:schemeClr val="dk1"/>
              </a:solidFill>
              <a:latin typeface="Calibri"/>
              <a:ea typeface="Calibri"/>
              <a:cs typeface="Calibri"/>
              <a:sym typeface="Calibri"/>
            </a:endParaRPr>
          </a:p>
          <a:p>
            <a:pPr indent="0" lvl="0" marL="0" rtl="0" algn="l">
              <a:lnSpc>
                <a:spcPct val="115000"/>
              </a:lnSpc>
              <a:spcBef>
                <a:spcPts val="400"/>
              </a:spcBef>
              <a:spcAft>
                <a:spcPts val="0"/>
              </a:spcAft>
              <a:buNone/>
            </a:pPr>
            <a:r>
              <a:rPr lang="en" sz="1000">
                <a:solidFill>
                  <a:schemeClr val="dk1"/>
                </a:solidFill>
                <a:latin typeface="Calibri"/>
                <a:ea typeface="Calibri"/>
                <a:cs typeface="Calibri"/>
                <a:sym typeface="Calibri"/>
              </a:rPr>
              <a:t>8.Social cost of carbon: sourced from https://19january2017snapshot.epa.gov/climatechange/social-cost-carbon_.html.</a:t>
            </a:r>
            <a:endParaRPr sz="1000">
              <a:solidFill>
                <a:schemeClr val="dk1"/>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highlight>
                <a:srgbClr val="FFFF00"/>
              </a:highlight>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5_Title Slide" type="title">
  <p:cSld name="TITLE">
    <p:spTree>
      <p:nvGrpSpPr>
        <p:cNvPr id="51" name="Shape 51"/>
        <p:cNvGrpSpPr/>
        <p:nvPr/>
      </p:nvGrpSpPr>
      <p:grpSpPr>
        <a:xfrm>
          <a:off x="0" y="0"/>
          <a:ext cx="0" cy="0"/>
          <a:chOff x="0" y="0"/>
          <a:chExt cx="0" cy="0"/>
        </a:xfrm>
      </p:grpSpPr>
      <p:sp>
        <p:nvSpPr>
          <p:cNvPr id="52" name="Google Shape;52;p14"/>
          <p:cNvSpPr txBox="1"/>
          <p:nvPr>
            <p:ph type="ctrTitle"/>
          </p:nvPr>
        </p:nvSpPr>
        <p:spPr>
          <a:xfrm>
            <a:off x="1143000" y="841772"/>
            <a:ext cx="6858000" cy="1790700"/>
          </a:xfrm>
          <a:prstGeom prst="rect">
            <a:avLst/>
          </a:prstGeom>
          <a:noFill/>
          <a:ln>
            <a:noFill/>
          </a:ln>
        </p:spPr>
        <p:txBody>
          <a:bodyPr anchorCtr="0" anchor="b" bIns="68575" lIns="68575" spcFirstLastPara="1" rIns="68575" wrap="square" tIns="68575">
            <a:noAutofit/>
          </a:bodyPr>
          <a:lstStyle>
            <a:lvl1pPr lvl="0" marR="0" rtl="0" algn="ctr">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3" name="Google Shape;53;p14"/>
          <p:cNvSpPr txBox="1"/>
          <p:nvPr>
            <p:ph idx="1" type="subTitle"/>
          </p:nvPr>
        </p:nvSpPr>
        <p:spPr>
          <a:xfrm>
            <a:off x="1143000" y="2701528"/>
            <a:ext cx="6858000" cy="1241700"/>
          </a:xfrm>
          <a:prstGeom prst="rect">
            <a:avLst/>
          </a:prstGeom>
          <a:noFill/>
          <a:ln>
            <a:noFill/>
          </a:ln>
        </p:spPr>
        <p:txBody>
          <a:bodyPr anchorCtr="0" anchor="t" bIns="68575" lIns="68575" spcFirstLastPara="1" rIns="68575" wrap="square" tIns="68575">
            <a:noAutofit/>
          </a:bodyPr>
          <a:lstStyle>
            <a:lvl1pPr lvl="0" marR="0" rtl="0" algn="ctr">
              <a:lnSpc>
                <a:spcPct val="90000"/>
              </a:lnSpc>
              <a:spcBef>
                <a:spcPts val="8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lvl="1" marR="0" rtl="0" algn="ctr">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4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3pPr>
            <a:lvl4pPr lvl="3"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54" name="Google Shape;54;p14"/>
          <p:cNvSpPr txBox="1"/>
          <p:nvPr>
            <p:ph idx="10" type="dt"/>
          </p:nvPr>
        </p:nvSpPr>
        <p:spPr>
          <a:xfrm>
            <a:off x="628650" y="4767263"/>
            <a:ext cx="2057400" cy="273900"/>
          </a:xfrm>
          <a:prstGeom prst="rect">
            <a:avLst/>
          </a:prstGeom>
          <a:noFill/>
          <a:ln>
            <a:noFill/>
          </a:ln>
        </p:spPr>
        <p:txBody>
          <a:bodyPr anchorCtr="0" anchor="t" bIns="68575" lIns="68575" spcFirstLastPara="1" rIns="68575" wrap="square" tIns="685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5" name="Google Shape;55;p14"/>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6" name="Google Shape;56;p14"/>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Title Slide">
  <p:cSld name="3_Title Slide">
    <p:bg>
      <p:bgPr>
        <a:solidFill>
          <a:srgbClr val="03283F"/>
        </a:solidFill>
      </p:bgPr>
    </p:bg>
    <p:spTree>
      <p:nvGrpSpPr>
        <p:cNvPr id="57" name="Shape 57"/>
        <p:cNvGrpSpPr/>
        <p:nvPr/>
      </p:nvGrpSpPr>
      <p:grpSpPr>
        <a:xfrm>
          <a:off x="0" y="0"/>
          <a:ext cx="0" cy="0"/>
          <a:chOff x="0" y="0"/>
          <a:chExt cx="0" cy="0"/>
        </a:xfrm>
      </p:grpSpPr>
      <p:pic>
        <p:nvPicPr>
          <p:cNvPr id="58" name="Google Shape;58;p15"/>
          <p:cNvPicPr preferRelativeResize="0"/>
          <p:nvPr/>
        </p:nvPicPr>
        <p:blipFill rotWithShape="1">
          <a:blip r:embed="rId2">
            <a:alphaModFix amt="15000"/>
          </a:blip>
          <a:srcRect b="12006" l="0" r="57294" t="51960"/>
          <a:stretch/>
        </p:blipFill>
        <p:spPr>
          <a:xfrm>
            <a:off x="0" y="0"/>
            <a:ext cx="9144000" cy="5143500"/>
          </a:xfrm>
          <a:prstGeom prst="rect">
            <a:avLst/>
          </a:prstGeom>
          <a:noFill/>
          <a:ln>
            <a:noFill/>
          </a:ln>
        </p:spPr>
      </p:pic>
      <p:pic>
        <p:nvPicPr>
          <p:cNvPr id="59" name="Google Shape;59;p15"/>
          <p:cNvPicPr preferRelativeResize="0"/>
          <p:nvPr/>
        </p:nvPicPr>
        <p:blipFill rotWithShape="1">
          <a:blip r:embed="rId3">
            <a:alphaModFix/>
          </a:blip>
          <a:srcRect b="0" l="0" r="0" t="0"/>
          <a:stretch/>
        </p:blipFill>
        <p:spPr>
          <a:xfrm>
            <a:off x="4107334" y="670553"/>
            <a:ext cx="1016329" cy="1060344"/>
          </a:xfrm>
          <a:prstGeom prst="rect">
            <a:avLst/>
          </a:prstGeom>
          <a:noFill/>
          <a:ln>
            <a:noFill/>
          </a:ln>
        </p:spPr>
      </p:pic>
      <p:sp>
        <p:nvSpPr>
          <p:cNvPr id="60" name="Google Shape;60;p15"/>
          <p:cNvSpPr txBox="1"/>
          <p:nvPr>
            <p:ph idx="1" type="body"/>
          </p:nvPr>
        </p:nvSpPr>
        <p:spPr>
          <a:xfrm>
            <a:off x="822722" y="2800862"/>
            <a:ext cx="7498500" cy="570000"/>
          </a:xfrm>
          <a:prstGeom prst="rect">
            <a:avLst/>
          </a:prstGeom>
          <a:noFill/>
          <a:ln>
            <a:noFill/>
          </a:ln>
        </p:spPr>
        <p:txBody>
          <a:bodyPr anchorCtr="0" anchor="t" bIns="68575" lIns="68575" spcFirstLastPara="1" rIns="68575" wrap="square" tIns="68575">
            <a:noAutofit/>
          </a:bodyPr>
          <a:lstStyle>
            <a:lvl1pPr indent="-228600" lvl="0" marL="457200" marR="0" rtl="0" algn="ctr">
              <a:lnSpc>
                <a:spcPct val="90000"/>
              </a:lnSpc>
              <a:spcBef>
                <a:spcPts val="800"/>
              </a:spcBef>
              <a:spcAft>
                <a:spcPts val="0"/>
              </a:spcAft>
              <a:buClr>
                <a:srgbClr val="FFFFFF"/>
              </a:buClr>
              <a:buSzPts val="3600"/>
              <a:buFont typeface="Arial"/>
              <a:buNone/>
              <a:defRPr b="1" i="0" sz="3600" u="none" cap="none" strike="noStrike">
                <a:solidFill>
                  <a:srgbClr val="FFFFFF"/>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1" name="Google Shape;61;p15"/>
          <p:cNvSpPr txBox="1"/>
          <p:nvPr>
            <p:ph idx="2" type="body"/>
          </p:nvPr>
        </p:nvSpPr>
        <p:spPr>
          <a:xfrm>
            <a:off x="1371601" y="3402560"/>
            <a:ext cx="6620100" cy="488700"/>
          </a:xfrm>
          <a:prstGeom prst="rect">
            <a:avLst/>
          </a:prstGeom>
          <a:noFill/>
          <a:ln>
            <a:noFill/>
          </a:ln>
        </p:spPr>
        <p:txBody>
          <a:bodyPr anchorCtr="0" anchor="t" bIns="68575" lIns="68575" spcFirstLastPara="1" rIns="68575" wrap="square" tIns="68575">
            <a:noAutofit/>
          </a:bodyPr>
          <a:lstStyle>
            <a:lvl1pPr indent="-228600" lvl="0" marL="457200" marR="0" rtl="0" algn="ctr">
              <a:lnSpc>
                <a:spcPct val="90000"/>
              </a:lnSpc>
              <a:spcBef>
                <a:spcPts val="800"/>
              </a:spcBef>
              <a:spcAft>
                <a:spcPts val="0"/>
              </a:spcAft>
              <a:buClr>
                <a:srgbClr val="FFFFFF"/>
              </a:buClr>
              <a:buSzPts val="1800"/>
              <a:buFont typeface="Arial"/>
              <a:buNone/>
              <a:defRPr b="0" i="0" sz="1800" u="none" cap="none" strike="noStrike">
                <a:solidFill>
                  <a:srgbClr val="FFFFFF"/>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2" name="Google Shape;62;p15"/>
          <p:cNvSpPr txBox="1"/>
          <p:nvPr>
            <p:ph idx="3" type="body"/>
          </p:nvPr>
        </p:nvSpPr>
        <p:spPr>
          <a:xfrm>
            <a:off x="1371601" y="4551939"/>
            <a:ext cx="6620100" cy="488700"/>
          </a:xfrm>
          <a:prstGeom prst="rect">
            <a:avLst/>
          </a:prstGeom>
          <a:noFill/>
          <a:ln>
            <a:noFill/>
          </a:ln>
        </p:spPr>
        <p:txBody>
          <a:bodyPr anchorCtr="0" anchor="t" bIns="68575" lIns="68575" spcFirstLastPara="1" rIns="68575" wrap="square" tIns="68575">
            <a:noAutofit/>
          </a:bodyPr>
          <a:lstStyle>
            <a:lvl1pPr indent="-228600" lvl="0" marL="457200" marR="0" rtl="0" algn="ctr">
              <a:lnSpc>
                <a:spcPct val="90000"/>
              </a:lnSpc>
              <a:spcBef>
                <a:spcPts val="800"/>
              </a:spcBef>
              <a:spcAft>
                <a:spcPts val="0"/>
              </a:spcAft>
              <a:buClr>
                <a:srgbClr val="FFFFFF"/>
              </a:buClr>
              <a:buSzPts val="1400"/>
              <a:buFont typeface="Arial"/>
              <a:buNone/>
              <a:defRPr b="0" i="0" sz="1400" u="none" cap="none" strike="noStrike">
                <a:solidFill>
                  <a:srgbClr val="FFFFFF"/>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3" name="Shape 63"/>
        <p:cNvGrpSpPr/>
        <p:nvPr/>
      </p:nvGrpSpPr>
      <p:grpSpPr>
        <a:xfrm>
          <a:off x="0" y="0"/>
          <a:ext cx="0" cy="0"/>
          <a:chOff x="0" y="0"/>
          <a:chExt cx="0" cy="0"/>
        </a:xfrm>
      </p:grpSpPr>
      <p:sp>
        <p:nvSpPr>
          <p:cNvPr id="64" name="Google Shape;64;p16"/>
          <p:cNvSpPr txBox="1"/>
          <p:nvPr>
            <p:ph type="title"/>
          </p:nvPr>
        </p:nvSpPr>
        <p:spPr>
          <a:xfrm>
            <a:off x="628650" y="273844"/>
            <a:ext cx="7886700" cy="994200"/>
          </a:xfrm>
          <a:prstGeom prst="rect">
            <a:avLst/>
          </a:prstGeom>
          <a:noFill/>
          <a:ln>
            <a:noFill/>
          </a:ln>
        </p:spPr>
        <p:txBody>
          <a:bodyPr anchorCtr="0" anchor="t" bIns="68575" lIns="68575" spcFirstLastPara="1" rIns="68575" wrap="square" tIns="685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5" name="Google Shape;65;p16"/>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6" name="Google Shape;66;p16"/>
          <p:cNvSpPr txBox="1"/>
          <p:nvPr>
            <p:ph idx="10" type="dt"/>
          </p:nvPr>
        </p:nvSpPr>
        <p:spPr>
          <a:xfrm>
            <a:off x="628650" y="4767263"/>
            <a:ext cx="2057400" cy="273900"/>
          </a:xfrm>
          <a:prstGeom prst="rect">
            <a:avLst/>
          </a:prstGeom>
          <a:noFill/>
          <a:ln>
            <a:noFill/>
          </a:ln>
        </p:spPr>
        <p:txBody>
          <a:bodyPr anchorCtr="0" anchor="t" bIns="68575" lIns="68575" spcFirstLastPara="1" rIns="68575" wrap="square" tIns="685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67" name="Google Shape;67;p16"/>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68" name="Google Shape;68;p16"/>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9" name="Shape 69"/>
        <p:cNvGrpSpPr/>
        <p:nvPr/>
      </p:nvGrpSpPr>
      <p:grpSpPr>
        <a:xfrm>
          <a:off x="0" y="0"/>
          <a:ext cx="0" cy="0"/>
          <a:chOff x="0" y="0"/>
          <a:chExt cx="0" cy="0"/>
        </a:xfrm>
      </p:grpSpPr>
      <p:sp>
        <p:nvSpPr>
          <p:cNvPr id="70" name="Google Shape;70;p17"/>
          <p:cNvSpPr txBox="1"/>
          <p:nvPr>
            <p:ph idx="10" type="dt"/>
          </p:nvPr>
        </p:nvSpPr>
        <p:spPr>
          <a:xfrm>
            <a:off x="628650" y="4767263"/>
            <a:ext cx="2057400" cy="273900"/>
          </a:xfrm>
          <a:prstGeom prst="rect">
            <a:avLst/>
          </a:prstGeom>
          <a:noFill/>
          <a:ln>
            <a:noFill/>
          </a:ln>
        </p:spPr>
        <p:txBody>
          <a:bodyPr anchorCtr="0" anchor="t" bIns="68575" lIns="68575" spcFirstLastPara="1" rIns="68575" wrap="square" tIns="685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71" name="Google Shape;71;p17"/>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72" name="Google Shape;72;p17"/>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Title Slide">
  <p:cSld name="4_Title Slide">
    <p:bg>
      <p:bgPr>
        <a:solidFill>
          <a:srgbClr val="03283F"/>
        </a:solidFill>
      </p:bgPr>
    </p:bg>
    <p:spTree>
      <p:nvGrpSpPr>
        <p:cNvPr id="73" name="Shape 73"/>
        <p:cNvGrpSpPr/>
        <p:nvPr/>
      </p:nvGrpSpPr>
      <p:grpSpPr>
        <a:xfrm>
          <a:off x="0" y="0"/>
          <a:ext cx="0" cy="0"/>
          <a:chOff x="0" y="0"/>
          <a:chExt cx="0" cy="0"/>
        </a:xfrm>
      </p:grpSpPr>
      <p:pic>
        <p:nvPicPr>
          <p:cNvPr id="74" name="Google Shape;74;p18"/>
          <p:cNvPicPr preferRelativeResize="0"/>
          <p:nvPr/>
        </p:nvPicPr>
        <p:blipFill rotWithShape="1">
          <a:blip r:embed="rId2">
            <a:alphaModFix/>
          </a:blip>
          <a:srcRect b="18810" l="0" r="0" t="6187"/>
          <a:stretch/>
        </p:blipFill>
        <p:spPr>
          <a:xfrm>
            <a:off x="0" y="0"/>
            <a:ext cx="9144001" cy="5143499"/>
          </a:xfrm>
          <a:prstGeom prst="rect">
            <a:avLst/>
          </a:prstGeom>
          <a:noFill/>
          <a:ln>
            <a:noFill/>
          </a:ln>
        </p:spPr>
      </p:pic>
      <p:sp>
        <p:nvSpPr>
          <p:cNvPr id="75" name="Google Shape;75;p18"/>
          <p:cNvSpPr/>
          <p:nvPr/>
        </p:nvSpPr>
        <p:spPr>
          <a:xfrm>
            <a:off x="0" y="1"/>
            <a:ext cx="9144000" cy="5143500"/>
          </a:xfrm>
          <a:prstGeom prst="rect">
            <a:avLst/>
          </a:prstGeom>
          <a:solidFill>
            <a:srgbClr val="00664D">
              <a:alpha val="2471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76" name="Google Shape;76;p18"/>
          <p:cNvSpPr txBox="1"/>
          <p:nvPr>
            <p:ph idx="1" type="body"/>
          </p:nvPr>
        </p:nvSpPr>
        <p:spPr>
          <a:xfrm>
            <a:off x="822722" y="2800862"/>
            <a:ext cx="7498500" cy="570000"/>
          </a:xfrm>
          <a:prstGeom prst="rect">
            <a:avLst/>
          </a:prstGeom>
          <a:noFill/>
          <a:ln>
            <a:noFill/>
          </a:ln>
        </p:spPr>
        <p:txBody>
          <a:bodyPr anchorCtr="0" anchor="t" bIns="68575" lIns="68575" spcFirstLastPara="1" rIns="68575" wrap="square" tIns="68575">
            <a:noAutofit/>
          </a:bodyPr>
          <a:lstStyle>
            <a:lvl1pPr indent="-228600" lvl="0" marL="457200" marR="0" rtl="0" algn="ctr">
              <a:lnSpc>
                <a:spcPct val="90000"/>
              </a:lnSpc>
              <a:spcBef>
                <a:spcPts val="800"/>
              </a:spcBef>
              <a:spcAft>
                <a:spcPts val="0"/>
              </a:spcAft>
              <a:buClr>
                <a:srgbClr val="FFFFFF"/>
              </a:buClr>
              <a:buSzPts val="3600"/>
              <a:buFont typeface="Arial"/>
              <a:buNone/>
              <a:defRPr b="1" i="0" sz="3600" u="none" cap="none" strike="noStrike">
                <a:solidFill>
                  <a:srgbClr val="FFFFFF"/>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7" name="Google Shape;77;p18"/>
          <p:cNvSpPr txBox="1"/>
          <p:nvPr>
            <p:ph idx="2" type="body"/>
          </p:nvPr>
        </p:nvSpPr>
        <p:spPr>
          <a:xfrm>
            <a:off x="1371601" y="3402560"/>
            <a:ext cx="6620100" cy="488700"/>
          </a:xfrm>
          <a:prstGeom prst="rect">
            <a:avLst/>
          </a:prstGeom>
          <a:noFill/>
          <a:ln>
            <a:noFill/>
          </a:ln>
        </p:spPr>
        <p:txBody>
          <a:bodyPr anchorCtr="0" anchor="t" bIns="68575" lIns="68575" spcFirstLastPara="1" rIns="68575" wrap="square" tIns="68575">
            <a:noAutofit/>
          </a:bodyPr>
          <a:lstStyle>
            <a:lvl1pPr indent="-228600" lvl="0" marL="457200" marR="0" rtl="0" algn="ctr">
              <a:lnSpc>
                <a:spcPct val="90000"/>
              </a:lnSpc>
              <a:spcBef>
                <a:spcPts val="800"/>
              </a:spcBef>
              <a:spcAft>
                <a:spcPts val="0"/>
              </a:spcAft>
              <a:buClr>
                <a:srgbClr val="FFFFFF"/>
              </a:buClr>
              <a:buSzPts val="1800"/>
              <a:buFont typeface="Arial"/>
              <a:buNone/>
              <a:defRPr b="0" i="0" sz="1800" u="none" cap="none" strike="noStrike">
                <a:solidFill>
                  <a:srgbClr val="FFFFFF"/>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8" name="Google Shape;78;p18"/>
          <p:cNvSpPr txBox="1"/>
          <p:nvPr>
            <p:ph idx="3" type="body"/>
          </p:nvPr>
        </p:nvSpPr>
        <p:spPr>
          <a:xfrm>
            <a:off x="1371601" y="4551939"/>
            <a:ext cx="6620100" cy="488700"/>
          </a:xfrm>
          <a:prstGeom prst="rect">
            <a:avLst/>
          </a:prstGeom>
          <a:noFill/>
          <a:ln>
            <a:noFill/>
          </a:ln>
        </p:spPr>
        <p:txBody>
          <a:bodyPr anchorCtr="0" anchor="t" bIns="68575" lIns="68575" spcFirstLastPara="1" rIns="68575" wrap="square" tIns="68575">
            <a:noAutofit/>
          </a:bodyPr>
          <a:lstStyle>
            <a:lvl1pPr indent="-228600" lvl="0" marL="457200" marR="0" rtl="0" algn="ctr">
              <a:lnSpc>
                <a:spcPct val="90000"/>
              </a:lnSpc>
              <a:spcBef>
                <a:spcPts val="800"/>
              </a:spcBef>
              <a:spcAft>
                <a:spcPts val="0"/>
              </a:spcAft>
              <a:buClr>
                <a:srgbClr val="FFFFFF"/>
              </a:buClr>
              <a:buSzPts val="1400"/>
              <a:buFont typeface="Arial"/>
              <a:buNone/>
              <a:defRPr b="0" i="0" sz="1400" u="none" cap="none" strike="noStrike">
                <a:solidFill>
                  <a:srgbClr val="FFFFFF"/>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79" name="Google Shape;79;p18"/>
          <p:cNvPicPr preferRelativeResize="0"/>
          <p:nvPr/>
        </p:nvPicPr>
        <p:blipFill rotWithShape="1">
          <a:blip r:embed="rId3">
            <a:alphaModFix/>
          </a:blip>
          <a:srcRect b="0" l="0" r="0" t="0"/>
          <a:stretch/>
        </p:blipFill>
        <p:spPr>
          <a:xfrm>
            <a:off x="3519676" y="1045330"/>
            <a:ext cx="2104649" cy="64852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1" name="Shape 8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0" name="Shape 5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4"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0.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jp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21"/>
          <p:cNvSpPr/>
          <p:nvPr/>
        </p:nvSpPr>
        <p:spPr>
          <a:xfrm>
            <a:off x="0" y="3471863"/>
            <a:ext cx="9144000" cy="1671900"/>
          </a:xfrm>
          <a:prstGeom prst="rect">
            <a:avLst/>
          </a:prstGeom>
          <a:solidFill>
            <a:schemeClr val="accent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87" name="Google Shape;87;p21"/>
          <p:cNvSpPr txBox="1"/>
          <p:nvPr>
            <p:ph idx="1" type="subTitle"/>
          </p:nvPr>
        </p:nvSpPr>
        <p:spPr>
          <a:xfrm>
            <a:off x="1937385" y="3843778"/>
            <a:ext cx="5269200" cy="8868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rgbClr val="FFFFFF"/>
              </a:buClr>
              <a:buSzPts val="2400"/>
              <a:buFont typeface="Arial"/>
              <a:buNone/>
            </a:pPr>
            <a:r>
              <a:rPr b="1" lang="en" sz="3000">
                <a:solidFill>
                  <a:srgbClr val="FFFFFF"/>
                </a:solidFill>
              </a:rPr>
              <a:t>Our energy, our health</a:t>
            </a:r>
            <a:endParaRPr b="1" sz="3000">
              <a:solidFill>
                <a:srgbClr val="FFFFFF"/>
              </a:solidFill>
            </a:endParaRPr>
          </a:p>
          <a:p>
            <a:pPr indent="0" lvl="0" marL="0" marR="0" rtl="0" algn="ctr">
              <a:lnSpc>
                <a:spcPct val="90000"/>
              </a:lnSpc>
              <a:spcBef>
                <a:spcPts val="0"/>
              </a:spcBef>
              <a:spcAft>
                <a:spcPts val="0"/>
              </a:spcAft>
              <a:buClr>
                <a:srgbClr val="FFFFFF"/>
              </a:buClr>
              <a:buSzPts val="2400"/>
              <a:buFont typeface="Arial"/>
              <a:buNone/>
            </a:pPr>
            <a:r>
              <a:rPr lang="en" sz="2400">
                <a:solidFill>
                  <a:srgbClr val="FFFF00"/>
                </a:solidFill>
              </a:rPr>
              <a:t>Fill in your information</a:t>
            </a:r>
            <a:endParaRPr b="0" i="0" sz="2400" u="none" cap="none" strike="noStrike">
              <a:solidFill>
                <a:srgbClr val="FFFF00"/>
              </a:solidFill>
              <a:latin typeface="Calibri"/>
              <a:ea typeface="Calibri"/>
              <a:cs typeface="Calibri"/>
              <a:sym typeface="Calibri"/>
            </a:endParaRPr>
          </a:p>
        </p:txBody>
      </p:sp>
      <p:pic>
        <p:nvPicPr>
          <p:cNvPr descr="morning-mist-427796_1920.jpg" id="88" name="Google Shape;88;p21"/>
          <p:cNvPicPr preferRelativeResize="0"/>
          <p:nvPr/>
        </p:nvPicPr>
        <p:blipFill rotWithShape="1">
          <a:blip r:embed="rId3">
            <a:alphaModFix/>
          </a:blip>
          <a:srcRect b="27389" l="0" r="0" t="15714"/>
          <a:stretch/>
        </p:blipFill>
        <p:spPr>
          <a:xfrm>
            <a:off x="-9526" y="0"/>
            <a:ext cx="9153528" cy="3471862"/>
          </a:xfrm>
          <a:prstGeom prst="rect">
            <a:avLst/>
          </a:prstGeom>
          <a:noFill/>
          <a:ln>
            <a:noFill/>
          </a:ln>
        </p:spPr>
      </p:pic>
      <p:pic>
        <p:nvPicPr>
          <p:cNvPr id="89" name="Google Shape;89;p21"/>
          <p:cNvPicPr preferRelativeResize="0"/>
          <p:nvPr/>
        </p:nvPicPr>
        <p:blipFill>
          <a:blip r:embed="rId4">
            <a:alphaModFix/>
          </a:blip>
          <a:stretch>
            <a:fillRect/>
          </a:stretch>
        </p:blipFill>
        <p:spPr>
          <a:xfrm>
            <a:off x="376750" y="587200"/>
            <a:ext cx="3446150" cy="2297426"/>
          </a:xfrm>
          <a:prstGeom prst="rect">
            <a:avLst/>
          </a:prstGeom>
          <a:noFill/>
          <a:ln>
            <a:noFill/>
          </a:ln>
          <a:effectLst>
            <a:outerShdw blurRad="57150" rotWithShape="0" algn="bl" dir="5400000" dist="19050">
              <a:srgbClr val="000000">
                <a:alpha val="58999"/>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30"/>
          <p:cNvSpPr txBox="1"/>
          <p:nvPr>
            <p:ph type="title"/>
          </p:nvPr>
        </p:nvSpPr>
        <p:spPr>
          <a:xfrm>
            <a:off x="311700" y="1369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solidFill>
                  <a:srgbClr val="FF4C1D"/>
                </a:solidFill>
                <a:latin typeface="Calibri"/>
                <a:ea typeface="Calibri"/>
                <a:cs typeface="Calibri"/>
                <a:sym typeface="Calibri"/>
              </a:rPr>
              <a:t>Energy and our health </a:t>
            </a:r>
            <a:r>
              <a:rPr lang="en" sz="1800">
                <a:solidFill>
                  <a:srgbClr val="BFBFBF"/>
                </a:solidFill>
                <a:latin typeface="Calibri"/>
                <a:ea typeface="Calibri"/>
                <a:cs typeface="Calibri"/>
                <a:sym typeface="Calibri"/>
              </a:rPr>
              <a:t>| </a:t>
            </a:r>
            <a:r>
              <a:rPr lang="en" sz="1800">
                <a:solidFill>
                  <a:srgbClr val="062440"/>
                </a:solidFill>
                <a:highlight>
                  <a:srgbClr val="FFFF00"/>
                </a:highlight>
                <a:latin typeface="Calibri"/>
                <a:ea typeface="Calibri"/>
                <a:cs typeface="Calibri"/>
                <a:sym typeface="Calibri"/>
              </a:rPr>
              <a:t>XX </a:t>
            </a:r>
            <a:r>
              <a:rPr lang="en" sz="1800">
                <a:solidFill>
                  <a:srgbClr val="062440"/>
                </a:solidFill>
                <a:latin typeface="Calibri"/>
                <a:ea typeface="Calibri"/>
                <a:cs typeface="Calibri"/>
                <a:sym typeface="Calibri"/>
              </a:rPr>
              <a:t>Hospital delivered fuels health results</a:t>
            </a:r>
            <a:endParaRPr/>
          </a:p>
        </p:txBody>
      </p:sp>
      <p:sp>
        <p:nvSpPr>
          <p:cNvPr id="159" name="Google Shape;159;p30"/>
          <p:cNvSpPr txBox="1"/>
          <p:nvPr>
            <p:ph idx="1" type="body"/>
          </p:nvPr>
        </p:nvSpPr>
        <p:spPr>
          <a:xfrm>
            <a:off x="311700" y="4204325"/>
            <a:ext cx="8520600" cy="727500"/>
          </a:xfrm>
          <a:prstGeom prst="rect">
            <a:avLst/>
          </a:prstGeom>
        </p:spPr>
        <p:txBody>
          <a:bodyPr anchorCtr="0" anchor="t" bIns="91425" lIns="91425" spcFirstLastPara="1" rIns="91425" wrap="square" tIns="91425">
            <a:noAutofit/>
          </a:bodyPr>
          <a:lstStyle/>
          <a:p>
            <a:pPr indent="0" lvl="0" marL="0" rtl="0" algn="ctr">
              <a:spcBef>
                <a:spcPts val="400"/>
              </a:spcBef>
              <a:spcAft>
                <a:spcPts val="0"/>
              </a:spcAft>
              <a:buClr>
                <a:schemeClr val="dk1"/>
              </a:buClr>
              <a:buSzPts val="1100"/>
              <a:buFont typeface="Arial"/>
              <a:buNone/>
            </a:pPr>
            <a:r>
              <a:rPr lang="en" sz="1400">
                <a:solidFill>
                  <a:srgbClr val="00337F"/>
                </a:solidFill>
                <a:latin typeface="Calibri"/>
                <a:ea typeface="Calibri"/>
                <a:cs typeface="Calibri"/>
                <a:sym typeface="Calibri"/>
              </a:rPr>
              <a:t>Based on real annual usage from</a:t>
            </a:r>
            <a:r>
              <a:rPr lang="en" sz="1400">
                <a:solidFill>
                  <a:srgbClr val="00337F"/>
                </a:solidFill>
                <a:highlight>
                  <a:srgbClr val="FFFF00"/>
                </a:highlight>
                <a:latin typeface="Calibri"/>
                <a:ea typeface="Calibri"/>
                <a:cs typeface="Calibri"/>
                <a:sym typeface="Calibri"/>
              </a:rPr>
              <a:t> XX </a:t>
            </a:r>
            <a:r>
              <a:rPr lang="en" sz="1400">
                <a:solidFill>
                  <a:srgbClr val="00337F"/>
                </a:solidFill>
                <a:latin typeface="Calibri"/>
                <a:ea typeface="Calibri"/>
                <a:cs typeface="Calibri"/>
                <a:sym typeface="Calibri"/>
              </a:rPr>
              <a:t>Hospital: </a:t>
            </a:r>
            <a:r>
              <a:rPr lang="en" sz="1400">
                <a:solidFill>
                  <a:srgbClr val="00337F"/>
                </a:solidFill>
                <a:highlight>
                  <a:srgbClr val="FFFF00"/>
                </a:highlight>
                <a:latin typeface="Calibri"/>
                <a:ea typeface="Calibri"/>
                <a:cs typeface="Calibri"/>
                <a:sym typeface="Calibri"/>
              </a:rPr>
              <a:t>XX kWh</a:t>
            </a:r>
            <a:r>
              <a:rPr lang="en" sz="1400">
                <a:solidFill>
                  <a:srgbClr val="00337F"/>
                </a:solidFill>
                <a:latin typeface="Calibri"/>
                <a:ea typeface="Calibri"/>
                <a:cs typeface="Calibri"/>
                <a:sym typeface="Calibri"/>
              </a:rPr>
              <a:t> electricity and </a:t>
            </a:r>
            <a:r>
              <a:rPr lang="en" sz="1400">
                <a:solidFill>
                  <a:srgbClr val="00337F"/>
                </a:solidFill>
                <a:highlight>
                  <a:srgbClr val="FFFF00"/>
                </a:highlight>
                <a:latin typeface="Calibri"/>
                <a:ea typeface="Calibri"/>
                <a:cs typeface="Calibri"/>
                <a:sym typeface="Calibri"/>
              </a:rPr>
              <a:t>XX mmBtu</a:t>
            </a:r>
            <a:r>
              <a:rPr lang="en" sz="1400">
                <a:solidFill>
                  <a:srgbClr val="00337F"/>
                </a:solidFill>
                <a:latin typeface="Calibri"/>
                <a:ea typeface="Calibri"/>
                <a:cs typeface="Calibri"/>
                <a:sym typeface="Calibri"/>
              </a:rPr>
              <a:t> natural gas.</a:t>
            </a:r>
            <a:endParaRPr sz="1400">
              <a:solidFill>
                <a:srgbClr val="00337F"/>
              </a:solidFill>
              <a:latin typeface="Calibri"/>
              <a:ea typeface="Calibri"/>
              <a:cs typeface="Calibri"/>
              <a:sym typeface="Calibri"/>
            </a:endParaRPr>
          </a:p>
          <a:p>
            <a:pPr indent="0" lvl="0" marL="0" rtl="0" algn="ctr">
              <a:spcBef>
                <a:spcPts val="400"/>
              </a:spcBef>
              <a:spcAft>
                <a:spcPts val="0"/>
              </a:spcAft>
              <a:buClr>
                <a:schemeClr val="dk1"/>
              </a:buClr>
              <a:buSzPts val="1100"/>
              <a:buFont typeface="Arial"/>
              <a:buNone/>
            </a:pPr>
            <a:r>
              <a:rPr lang="en" sz="1400">
                <a:solidFill>
                  <a:srgbClr val="00337F"/>
                </a:solidFill>
                <a:latin typeface="Calibri"/>
                <a:ea typeface="Calibri"/>
                <a:cs typeface="Calibri"/>
                <a:sym typeface="Calibri"/>
              </a:rPr>
              <a:t>A full circle (●) indicates that the value is included in the total estimated value, but cannot be separately determined; an empty circle (◌) indicates that the value has not been included.</a:t>
            </a:r>
            <a:endParaRPr sz="1400">
              <a:solidFill>
                <a:srgbClr val="00337F"/>
              </a:solidFill>
              <a:latin typeface="Calibri"/>
              <a:ea typeface="Calibri"/>
              <a:cs typeface="Calibri"/>
              <a:sym typeface="Calibri"/>
            </a:endParaRPr>
          </a:p>
          <a:p>
            <a:pPr indent="0" lvl="0" marL="0" rtl="0" algn="l">
              <a:spcBef>
                <a:spcPts val="0"/>
              </a:spcBef>
              <a:spcAft>
                <a:spcPts val="1600"/>
              </a:spcAft>
              <a:buNone/>
            </a:pPr>
            <a:r>
              <a:t/>
            </a:r>
            <a:endParaRPr/>
          </a:p>
        </p:txBody>
      </p:sp>
      <p:pic>
        <p:nvPicPr>
          <p:cNvPr id="160" name="Google Shape;160;p30"/>
          <p:cNvPicPr preferRelativeResize="0"/>
          <p:nvPr/>
        </p:nvPicPr>
        <p:blipFill>
          <a:blip r:embed="rId3">
            <a:alphaModFix/>
          </a:blip>
          <a:stretch>
            <a:fillRect/>
          </a:stretch>
        </p:blipFill>
        <p:spPr>
          <a:xfrm>
            <a:off x="1888000" y="862050"/>
            <a:ext cx="5368012" cy="3189875"/>
          </a:xfrm>
          <a:prstGeom prst="rect">
            <a:avLst/>
          </a:prstGeom>
          <a:noFill/>
          <a:ln>
            <a:noFill/>
          </a:ln>
        </p:spPr>
      </p:pic>
      <p:sp>
        <p:nvSpPr>
          <p:cNvPr id="161" name="Google Shape;161;p30"/>
          <p:cNvSpPr txBox="1"/>
          <p:nvPr/>
        </p:nvSpPr>
        <p:spPr>
          <a:xfrm>
            <a:off x="5305225" y="862050"/>
            <a:ext cx="2764500" cy="34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FFF00"/>
                </a:highlight>
              </a:rPr>
              <a:t>Update image with your results</a:t>
            </a:r>
            <a:endParaRPr>
              <a:highlight>
                <a:srgbClr val="FFFF00"/>
              </a:highlight>
            </a:endParaRPr>
          </a:p>
          <a:p>
            <a:pPr indent="0" lvl="0" marL="0" rtl="0" algn="l">
              <a:spcBef>
                <a:spcPts val="0"/>
              </a:spcBef>
              <a:spcAft>
                <a:spcPts val="0"/>
              </a:spcAft>
              <a:buNone/>
            </a:pPr>
            <a:r>
              <a:t/>
            </a:r>
            <a:endParaRPr>
              <a:highlight>
                <a:srgbClr val="FFFF00"/>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solidFill>
                  <a:srgbClr val="FF4C1D"/>
                </a:solidFill>
                <a:latin typeface="Calibri"/>
                <a:ea typeface="Calibri"/>
                <a:cs typeface="Calibri"/>
                <a:sym typeface="Calibri"/>
              </a:rPr>
              <a:t>Energy and our health </a:t>
            </a:r>
            <a:r>
              <a:rPr lang="en" sz="1800">
                <a:solidFill>
                  <a:srgbClr val="BFBFBF"/>
                </a:solidFill>
                <a:latin typeface="Calibri"/>
                <a:ea typeface="Calibri"/>
                <a:cs typeface="Calibri"/>
                <a:sym typeface="Calibri"/>
              </a:rPr>
              <a:t>| </a:t>
            </a:r>
            <a:r>
              <a:rPr lang="en" sz="1800">
                <a:solidFill>
                  <a:srgbClr val="062440"/>
                </a:solidFill>
                <a:highlight>
                  <a:srgbClr val="FFFF00"/>
                </a:highlight>
                <a:latin typeface="Calibri"/>
                <a:ea typeface="Calibri"/>
                <a:cs typeface="Calibri"/>
                <a:sym typeface="Calibri"/>
              </a:rPr>
              <a:t>XX </a:t>
            </a:r>
            <a:r>
              <a:rPr lang="en" sz="1800">
                <a:solidFill>
                  <a:srgbClr val="062440"/>
                </a:solidFill>
                <a:latin typeface="Calibri"/>
                <a:ea typeface="Calibri"/>
                <a:cs typeface="Calibri"/>
                <a:sym typeface="Calibri"/>
              </a:rPr>
              <a:t>Hospital comparison - where is it coming from?</a:t>
            </a:r>
            <a:endParaRPr/>
          </a:p>
        </p:txBody>
      </p:sp>
      <p:sp>
        <p:nvSpPr>
          <p:cNvPr id="167" name="Google Shape;167;p31"/>
          <p:cNvSpPr txBox="1"/>
          <p:nvPr>
            <p:ph idx="1" type="body"/>
          </p:nvPr>
        </p:nvSpPr>
        <p:spPr>
          <a:xfrm>
            <a:off x="311700" y="3827725"/>
            <a:ext cx="8520600" cy="741000"/>
          </a:xfrm>
          <a:prstGeom prst="rect">
            <a:avLst/>
          </a:prstGeom>
        </p:spPr>
        <p:txBody>
          <a:bodyPr anchorCtr="0" anchor="t" bIns="91425" lIns="91425" spcFirstLastPara="1" rIns="91425" wrap="square" tIns="91425">
            <a:noAutofit/>
          </a:bodyPr>
          <a:lstStyle/>
          <a:p>
            <a:pPr indent="0" lvl="0" marL="0" rtl="0" algn="ctr">
              <a:spcBef>
                <a:spcPts val="400"/>
              </a:spcBef>
              <a:spcAft>
                <a:spcPts val="0"/>
              </a:spcAft>
              <a:buClr>
                <a:schemeClr val="dk1"/>
              </a:buClr>
              <a:buSzPts val="1100"/>
              <a:buFont typeface="Arial"/>
              <a:buNone/>
            </a:pPr>
            <a:r>
              <a:rPr lang="en" sz="1400">
                <a:solidFill>
                  <a:srgbClr val="00337F"/>
                </a:solidFill>
                <a:latin typeface="Calibri"/>
                <a:ea typeface="Calibri"/>
                <a:cs typeface="Calibri"/>
                <a:sym typeface="Calibri"/>
              </a:rPr>
              <a:t>Based on real annual usage from</a:t>
            </a:r>
            <a:r>
              <a:rPr lang="en" sz="1400">
                <a:solidFill>
                  <a:srgbClr val="00337F"/>
                </a:solidFill>
                <a:highlight>
                  <a:srgbClr val="FFFF00"/>
                </a:highlight>
                <a:latin typeface="Calibri"/>
                <a:ea typeface="Calibri"/>
                <a:cs typeface="Calibri"/>
                <a:sym typeface="Calibri"/>
              </a:rPr>
              <a:t> XX </a:t>
            </a:r>
            <a:r>
              <a:rPr lang="en" sz="1400">
                <a:solidFill>
                  <a:srgbClr val="00337F"/>
                </a:solidFill>
                <a:latin typeface="Calibri"/>
                <a:ea typeface="Calibri"/>
                <a:cs typeface="Calibri"/>
                <a:sym typeface="Calibri"/>
              </a:rPr>
              <a:t>Hospital: </a:t>
            </a:r>
            <a:r>
              <a:rPr lang="en" sz="1400">
                <a:solidFill>
                  <a:srgbClr val="00337F"/>
                </a:solidFill>
                <a:highlight>
                  <a:srgbClr val="FFFF00"/>
                </a:highlight>
                <a:latin typeface="Calibri"/>
                <a:ea typeface="Calibri"/>
                <a:cs typeface="Calibri"/>
                <a:sym typeface="Calibri"/>
              </a:rPr>
              <a:t>XX kWh</a:t>
            </a:r>
            <a:r>
              <a:rPr lang="en" sz="1400">
                <a:solidFill>
                  <a:srgbClr val="00337F"/>
                </a:solidFill>
                <a:latin typeface="Calibri"/>
                <a:ea typeface="Calibri"/>
                <a:cs typeface="Calibri"/>
                <a:sym typeface="Calibri"/>
              </a:rPr>
              <a:t> electricity and </a:t>
            </a:r>
            <a:r>
              <a:rPr lang="en" sz="1400">
                <a:solidFill>
                  <a:srgbClr val="00337F"/>
                </a:solidFill>
                <a:highlight>
                  <a:srgbClr val="FFFF00"/>
                </a:highlight>
                <a:latin typeface="Calibri"/>
                <a:ea typeface="Calibri"/>
                <a:cs typeface="Calibri"/>
                <a:sym typeface="Calibri"/>
              </a:rPr>
              <a:t>XX mmBtu</a:t>
            </a:r>
            <a:r>
              <a:rPr lang="en" sz="1400">
                <a:solidFill>
                  <a:srgbClr val="00337F"/>
                </a:solidFill>
                <a:latin typeface="Calibri"/>
                <a:ea typeface="Calibri"/>
                <a:cs typeface="Calibri"/>
                <a:sym typeface="Calibri"/>
              </a:rPr>
              <a:t> natural gas → purchased electricity</a:t>
            </a:r>
            <a:endParaRPr/>
          </a:p>
        </p:txBody>
      </p:sp>
      <p:pic>
        <p:nvPicPr>
          <p:cNvPr id="168" name="Google Shape;168;p31"/>
          <p:cNvPicPr preferRelativeResize="0"/>
          <p:nvPr/>
        </p:nvPicPr>
        <p:blipFill>
          <a:blip r:embed="rId3">
            <a:alphaModFix/>
          </a:blip>
          <a:stretch>
            <a:fillRect/>
          </a:stretch>
        </p:blipFill>
        <p:spPr>
          <a:xfrm>
            <a:off x="152400" y="1170125"/>
            <a:ext cx="3726008" cy="2505200"/>
          </a:xfrm>
          <a:prstGeom prst="rect">
            <a:avLst/>
          </a:prstGeom>
          <a:noFill/>
          <a:ln>
            <a:noFill/>
          </a:ln>
        </p:spPr>
      </p:pic>
      <p:pic>
        <p:nvPicPr>
          <p:cNvPr id="169" name="Google Shape;169;p31"/>
          <p:cNvPicPr preferRelativeResize="0"/>
          <p:nvPr/>
        </p:nvPicPr>
        <p:blipFill>
          <a:blip r:embed="rId4">
            <a:alphaModFix/>
          </a:blip>
          <a:stretch>
            <a:fillRect/>
          </a:stretch>
        </p:blipFill>
        <p:spPr>
          <a:xfrm>
            <a:off x="4739058" y="1170125"/>
            <a:ext cx="3799446" cy="2505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32"/>
          <p:cNvSpPr txBox="1"/>
          <p:nvPr>
            <p:ph type="title"/>
          </p:nvPr>
        </p:nvSpPr>
        <p:spPr>
          <a:xfrm>
            <a:off x="311700" y="194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solidFill>
                  <a:srgbClr val="FF4C1D"/>
                </a:solidFill>
                <a:latin typeface="Calibri"/>
                <a:ea typeface="Calibri"/>
                <a:cs typeface="Calibri"/>
                <a:sym typeface="Calibri"/>
              </a:rPr>
              <a:t>Energy and our health </a:t>
            </a:r>
            <a:r>
              <a:rPr lang="en" sz="1800">
                <a:solidFill>
                  <a:srgbClr val="BFBFBF"/>
                </a:solidFill>
                <a:latin typeface="Calibri"/>
                <a:ea typeface="Calibri"/>
                <a:cs typeface="Calibri"/>
                <a:sym typeface="Calibri"/>
              </a:rPr>
              <a:t>| </a:t>
            </a:r>
            <a:r>
              <a:rPr lang="en" sz="1800">
                <a:solidFill>
                  <a:srgbClr val="062440"/>
                </a:solidFill>
                <a:highlight>
                  <a:srgbClr val="FFFF00"/>
                </a:highlight>
                <a:latin typeface="Calibri"/>
                <a:ea typeface="Calibri"/>
                <a:cs typeface="Calibri"/>
                <a:sym typeface="Calibri"/>
              </a:rPr>
              <a:t>XX </a:t>
            </a:r>
            <a:r>
              <a:rPr lang="en" sz="1800">
                <a:solidFill>
                  <a:srgbClr val="062440"/>
                </a:solidFill>
                <a:latin typeface="Calibri"/>
                <a:ea typeface="Calibri"/>
                <a:cs typeface="Calibri"/>
                <a:sym typeface="Calibri"/>
              </a:rPr>
              <a:t>Hospital electricity grid mix</a:t>
            </a:r>
            <a:endParaRPr/>
          </a:p>
        </p:txBody>
      </p:sp>
      <p:sp>
        <p:nvSpPr>
          <p:cNvPr id="175" name="Google Shape;175;p32"/>
          <p:cNvSpPr txBox="1"/>
          <p:nvPr>
            <p:ph idx="1" type="body"/>
          </p:nvPr>
        </p:nvSpPr>
        <p:spPr>
          <a:xfrm>
            <a:off x="311700" y="1152475"/>
            <a:ext cx="46437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libri"/>
              <a:buChar char="●"/>
            </a:pPr>
            <a:r>
              <a:rPr lang="en">
                <a:latin typeface="Calibri"/>
                <a:ea typeface="Calibri"/>
                <a:cs typeface="Calibri"/>
                <a:sym typeface="Calibri"/>
              </a:rPr>
              <a:t>As you can see from the EPA’s Power Profiler website, the majority of our grid mix is:</a:t>
            </a:r>
            <a:endParaRPr>
              <a:latin typeface="Calibri"/>
              <a:ea typeface="Calibri"/>
              <a:cs typeface="Calibri"/>
              <a:sym typeface="Calibri"/>
            </a:endParaRPr>
          </a:p>
          <a:p>
            <a:pPr indent="-317500" lvl="1" marL="914400" rtl="0" algn="l">
              <a:spcBef>
                <a:spcPts val="0"/>
              </a:spcBef>
              <a:spcAft>
                <a:spcPts val="0"/>
              </a:spcAft>
              <a:buSzPts val="1400"/>
              <a:buFont typeface="Calibri"/>
              <a:buChar char="○"/>
            </a:pPr>
            <a:r>
              <a:rPr lang="en">
                <a:highlight>
                  <a:srgbClr val="FFFF00"/>
                </a:highlight>
                <a:latin typeface="Calibri"/>
                <a:ea typeface="Calibri"/>
                <a:cs typeface="Calibri"/>
                <a:sym typeface="Calibri"/>
              </a:rPr>
              <a:t>Coal (49.8%)</a:t>
            </a:r>
            <a:endParaRPr>
              <a:highlight>
                <a:srgbClr val="FFFF00"/>
              </a:highlight>
              <a:latin typeface="Calibri"/>
              <a:ea typeface="Calibri"/>
              <a:cs typeface="Calibri"/>
              <a:sym typeface="Calibri"/>
            </a:endParaRPr>
          </a:p>
          <a:p>
            <a:pPr indent="-317500" lvl="1" marL="914400" rtl="0" algn="l">
              <a:spcBef>
                <a:spcPts val="0"/>
              </a:spcBef>
              <a:spcAft>
                <a:spcPts val="0"/>
              </a:spcAft>
              <a:buSzPts val="1400"/>
              <a:buFont typeface="Calibri"/>
              <a:buChar char="○"/>
            </a:pPr>
            <a:r>
              <a:rPr lang="en">
                <a:highlight>
                  <a:srgbClr val="FFFF00"/>
                </a:highlight>
                <a:latin typeface="Calibri"/>
                <a:ea typeface="Calibri"/>
                <a:cs typeface="Calibri"/>
                <a:sym typeface="Calibri"/>
              </a:rPr>
              <a:t>Natural Gas (16.7%)</a:t>
            </a:r>
            <a:endParaRPr>
              <a:highlight>
                <a:srgbClr val="FFFF00"/>
              </a:highlight>
              <a:latin typeface="Calibri"/>
              <a:ea typeface="Calibri"/>
              <a:cs typeface="Calibri"/>
              <a:sym typeface="Calibri"/>
            </a:endParaRPr>
          </a:p>
          <a:p>
            <a:pPr indent="-317500" lvl="1" marL="914400" rtl="0" algn="l">
              <a:spcBef>
                <a:spcPts val="0"/>
              </a:spcBef>
              <a:spcAft>
                <a:spcPts val="0"/>
              </a:spcAft>
              <a:buSzPts val="1400"/>
              <a:buFont typeface="Calibri"/>
              <a:buChar char="○"/>
            </a:pPr>
            <a:r>
              <a:rPr lang="en">
                <a:highlight>
                  <a:srgbClr val="FFFF00"/>
                </a:highlight>
                <a:latin typeface="Calibri"/>
                <a:ea typeface="Calibri"/>
                <a:cs typeface="Calibri"/>
                <a:sym typeface="Calibri"/>
              </a:rPr>
              <a:t>Nuclear (27.6%)</a:t>
            </a:r>
            <a:endParaRPr>
              <a:highlight>
                <a:srgbClr val="FFFF00"/>
              </a:highlight>
              <a:latin typeface="Calibri"/>
              <a:ea typeface="Calibri"/>
              <a:cs typeface="Calibri"/>
              <a:sym typeface="Calibri"/>
            </a:endParaRPr>
          </a:p>
        </p:txBody>
      </p:sp>
      <p:pic>
        <p:nvPicPr>
          <p:cNvPr id="176" name="Google Shape;176;p32"/>
          <p:cNvPicPr preferRelativeResize="0"/>
          <p:nvPr/>
        </p:nvPicPr>
        <p:blipFill>
          <a:blip r:embed="rId3">
            <a:alphaModFix/>
          </a:blip>
          <a:stretch>
            <a:fillRect/>
          </a:stretch>
        </p:blipFill>
        <p:spPr>
          <a:xfrm>
            <a:off x="5403424" y="612375"/>
            <a:ext cx="3054252" cy="4066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33"/>
          <p:cNvSpPr txBox="1"/>
          <p:nvPr>
            <p:ph type="title"/>
          </p:nvPr>
        </p:nvSpPr>
        <p:spPr>
          <a:xfrm>
            <a:off x="311700" y="179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solidFill>
                  <a:srgbClr val="FF4C1D"/>
                </a:solidFill>
                <a:latin typeface="Calibri"/>
                <a:ea typeface="Calibri"/>
                <a:cs typeface="Calibri"/>
                <a:sym typeface="Calibri"/>
              </a:rPr>
              <a:t>Energy and our health </a:t>
            </a:r>
            <a:r>
              <a:rPr lang="en" sz="1800">
                <a:solidFill>
                  <a:srgbClr val="BFBFBF"/>
                </a:solidFill>
                <a:latin typeface="Calibri"/>
                <a:ea typeface="Calibri"/>
                <a:cs typeface="Calibri"/>
                <a:sym typeface="Calibri"/>
              </a:rPr>
              <a:t>| </a:t>
            </a:r>
            <a:r>
              <a:rPr lang="en" sz="1800">
                <a:solidFill>
                  <a:srgbClr val="062440"/>
                </a:solidFill>
                <a:highlight>
                  <a:srgbClr val="FFFF00"/>
                </a:highlight>
                <a:latin typeface="Calibri"/>
                <a:ea typeface="Calibri"/>
                <a:cs typeface="Calibri"/>
                <a:sym typeface="Calibri"/>
              </a:rPr>
              <a:t>XX </a:t>
            </a:r>
            <a:r>
              <a:rPr lang="en" sz="1800">
                <a:solidFill>
                  <a:srgbClr val="062440"/>
                </a:solidFill>
                <a:latin typeface="Calibri"/>
                <a:ea typeface="Calibri"/>
                <a:cs typeface="Calibri"/>
                <a:sym typeface="Calibri"/>
              </a:rPr>
              <a:t>Hospital emissions</a:t>
            </a:r>
            <a:endParaRPr>
              <a:latin typeface="Calibri"/>
              <a:ea typeface="Calibri"/>
              <a:cs typeface="Calibri"/>
              <a:sym typeface="Calibri"/>
            </a:endParaRPr>
          </a:p>
        </p:txBody>
      </p:sp>
      <p:sp>
        <p:nvSpPr>
          <p:cNvPr id="182" name="Google Shape;182;p33"/>
          <p:cNvSpPr txBox="1"/>
          <p:nvPr>
            <p:ph idx="1" type="body"/>
          </p:nvPr>
        </p:nvSpPr>
        <p:spPr>
          <a:xfrm>
            <a:off x="311700" y="4410100"/>
            <a:ext cx="8520600" cy="494400"/>
          </a:xfrm>
          <a:prstGeom prst="rect">
            <a:avLst/>
          </a:prstGeom>
        </p:spPr>
        <p:txBody>
          <a:bodyPr anchorCtr="0" anchor="t" bIns="91425" lIns="91425" spcFirstLastPara="1" rIns="91425" wrap="square" tIns="91425">
            <a:noAutofit/>
          </a:bodyPr>
          <a:lstStyle/>
          <a:p>
            <a:pPr indent="0" lvl="0" marL="0" rtl="0" algn="ctr">
              <a:spcBef>
                <a:spcPts val="400"/>
              </a:spcBef>
              <a:spcAft>
                <a:spcPts val="0"/>
              </a:spcAft>
              <a:buClr>
                <a:schemeClr val="dk1"/>
              </a:buClr>
              <a:buSzPts val="1100"/>
              <a:buFont typeface="Arial"/>
              <a:buNone/>
            </a:pPr>
            <a:r>
              <a:rPr lang="en" sz="1400">
                <a:solidFill>
                  <a:srgbClr val="00337F"/>
                </a:solidFill>
                <a:latin typeface="Calibri"/>
                <a:ea typeface="Calibri"/>
                <a:cs typeface="Calibri"/>
                <a:sym typeface="Calibri"/>
              </a:rPr>
              <a:t>Based on real annual usage from</a:t>
            </a:r>
            <a:r>
              <a:rPr lang="en" sz="1400">
                <a:solidFill>
                  <a:srgbClr val="00337F"/>
                </a:solidFill>
                <a:highlight>
                  <a:srgbClr val="FFFF00"/>
                </a:highlight>
                <a:latin typeface="Calibri"/>
                <a:ea typeface="Calibri"/>
                <a:cs typeface="Calibri"/>
                <a:sym typeface="Calibri"/>
              </a:rPr>
              <a:t> XX </a:t>
            </a:r>
            <a:r>
              <a:rPr lang="en" sz="1400">
                <a:solidFill>
                  <a:srgbClr val="00337F"/>
                </a:solidFill>
                <a:latin typeface="Calibri"/>
                <a:ea typeface="Calibri"/>
                <a:cs typeface="Calibri"/>
                <a:sym typeface="Calibri"/>
              </a:rPr>
              <a:t>Hospital: </a:t>
            </a:r>
            <a:r>
              <a:rPr lang="en" sz="1400">
                <a:solidFill>
                  <a:srgbClr val="00337F"/>
                </a:solidFill>
                <a:highlight>
                  <a:srgbClr val="FFFF00"/>
                </a:highlight>
                <a:latin typeface="Calibri"/>
                <a:ea typeface="Calibri"/>
                <a:cs typeface="Calibri"/>
                <a:sym typeface="Calibri"/>
              </a:rPr>
              <a:t>XX kWh</a:t>
            </a:r>
            <a:r>
              <a:rPr lang="en" sz="1400">
                <a:solidFill>
                  <a:srgbClr val="00337F"/>
                </a:solidFill>
                <a:latin typeface="Calibri"/>
                <a:ea typeface="Calibri"/>
                <a:cs typeface="Calibri"/>
                <a:sym typeface="Calibri"/>
              </a:rPr>
              <a:t> electricity and </a:t>
            </a:r>
            <a:r>
              <a:rPr lang="en" sz="1400">
                <a:solidFill>
                  <a:srgbClr val="00337F"/>
                </a:solidFill>
                <a:highlight>
                  <a:srgbClr val="FFFF00"/>
                </a:highlight>
                <a:latin typeface="Calibri"/>
                <a:ea typeface="Calibri"/>
                <a:cs typeface="Calibri"/>
                <a:sym typeface="Calibri"/>
              </a:rPr>
              <a:t>XX mmBtu</a:t>
            </a:r>
            <a:r>
              <a:rPr lang="en" sz="1400">
                <a:solidFill>
                  <a:srgbClr val="00337F"/>
                </a:solidFill>
                <a:latin typeface="Calibri"/>
                <a:ea typeface="Calibri"/>
                <a:cs typeface="Calibri"/>
                <a:sym typeface="Calibri"/>
              </a:rPr>
              <a:t> natural gas</a:t>
            </a:r>
            <a:endParaRPr/>
          </a:p>
        </p:txBody>
      </p:sp>
      <p:pic>
        <p:nvPicPr>
          <p:cNvPr id="183" name="Google Shape;183;p33"/>
          <p:cNvPicPr preferRelativeResize="0"/>
          <p:nvPr/>
        </p:nvPicPr>
        <p:blipFill>
          <a:blip r:embed="rId3">
            <a:alphaModFix/>
          </a:blip>
          <a:stretch>
            <a:fillRect/>
          </a:stretch>
        </p:blipFill>
        <p:spPr>
          <a:xfrm>
            <a:off x="6348250" y="904300"/>
            <a:ext cx="1835307" cy="3353401"/>
          </a:xfrm>
          <a:prstGeom prst="rect">
            <a:avLst/>
          </a:prstGeom>
          <a:noFill/>
          <a:ln>
            <a:noFill/>
          </a:ln>
        </p:spPr>
      </p:pic>
      <p:pic>
        <p:nvPicPr>
          <p:cNvPr id="184" name="Google Shape;184;p33"/>
          <p:cNvPicPr preferRelativeResize="0"/>
          <p:nvPr/>
        </p:nvPicPr>
        <p:blipFill>
          <a:blip r:embed="rId4">
            <a:alphaModFix/>
          </a:blip>
          <a:stretch>
            <a:fillRect/>
          </a:stretch>
        </p:blipFill>
        <p:spPr>
          <a:xfrm>
            <a:off x="365196" y="1052147"/>
            <a:ext cx="5354199" cy="3057715"/>
          </a:xfrm>
          <a:prstGeom prst="rect">
            <a:avLst/>
          </a:prstGeom>
          <a:noFill/>
          <a:ln>
            <a:noFill/>
          </a:ln>
        </p:spPr>
      </p:pic>
      <p:sp>
        <p:nvSpPr>
          <p:cNvPr id="185" name="Google Shape;185;p33"/>
          <p:cNvSpPr txBox="1"/>
          <p:nvPr/>
        </p:nvSpPr>
        <p:spPr>
          <a:xfrm>
            <a:off x="3771200" y="1052150"/>
            <a:ext cx="2764500" cy="34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FFF00"/>
                </a:highlight>
              </a:rPr>
              <a:t>Update image with your results</a:t>
            </a:r>
            <a:endParaRPr>
              <a:highlight>
                <a:srgbClr val="FFFF00"/>
              </a:highlight>
            </a:endParaRPr>
          </a:p>
          <a:p>
            <a:pPr indent="0" lvl="0" marL="0" rtl="0" algn="l">
              <a:spcBef>
                <a:spcPts val="0"/>
              </a:spcBef>
              <a:spcAft>
                <a:spcPts val="0"/>
              </a:spcAft>
              <a:buNone/>
            </a:pPr>
            <a:r>
              <a:t/>
            </a:r>
            <a:endParaRPr>
              <a:highlight>
                <a:srgbClr val="FFFF00"/>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34"/>
          <p:cNvSpPr txBox="1"/>
          <p:nvPr>
            <p:ph type="title"/>
          </p:nvPr>
        </p:nvSpPr>
        <p:spPr>
          <a:xfrm>
            <a:off x="311700" y="445025"/>
            <a:ext cx="6132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solidFill>
                  <a:srgbClr val="FF4C1D"/>
                </a:solidFill>
                <a:latin typeface="Calibri"/>
                <a:ea typeface="Calibri"/>
                <a:cs typeface="Calibri"/>
                <a:sym typeface="Calibri"/>
              </a:rPr>
              <a:t>Energy and our health </a:t>
            </a:r>
            <a:r>
              <a:rPr lang="en" sz="1800">
                <a:solidFill>
                  <a:srgbClr val="BFBFBF"/>
                </a:solidFill>
                <a:latin typeface="Calibri"/>
                <a:ea typeface="Calibri"/>
                <a:cs typeface="Calibri"/>
                <a:sym typeface="Calibri"/>
              </a:rPr>
              <a:t>| </a:t>
            </a:r>
            <a:r>
              <a:rPr lang="en" sz="1800">
                <a:solidFill>
                  <a:srgbClr val="062440"/>
                </a:solidFill>
                <a:highlight>
                  <a:srgbClr val="FFFF00"/>
                </a:highlight>
                <a:latin typeface="Calibri"/>
                <a:ea typeface="Calibri"/>
                <a:cs typeface="Calibri"/>
                <a:sym typeface="Calibri"/>
              </a:rPr>
              <a:t>XX Hospital invests in energy efficiency, renewable energy, energy storage, and/or a microgrid. [choose which one(s) apply].</a:t>
            </a:r>
            <a:endParaRPr>
              <a:highlight>
                <a:srgbClr val="FFFF00"/>
              </a:highlight>
            </a:endParaRPr>
          </a:p>
          <a:p>
            <a:pPr indent="0" lvl="0" marL="0" rtl="0" algn="l">
              <a:spcBef>
                <a:spcPts val="0"/>
              </a:spcBef>
              <a:spcAft>
                <a:spcPts val="0"/>
              </a:spcAft>
              <a:buNone/>
            </a:pPr>
            <a:r>
              <a:t/>
            </a:r>
            <a:endParaRPr/>
          </a:p>
        </p:txBody>
      </p:sp>
      <p:sp>
        <p:nvSpPr>
          <p:cNvPr id="191" name="Google Shape;191;p34"/>
          <p:cNvSpPr txBox="1"/>
          <p:nvPr>
            <p:ph idx="1" type="body"/>
          </p:nvPr>
        </p:nvSpPr>
        <p:spPr>
          <a:xfrm>
            <a:off x="311700" y="15961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highlight>
                  <a:srgbClr val="FFFF00"/>
                </a:highlight>
                <a:latin typeface="Calibri"/>
                <a:ea typeface="Calibri"/>
                <a:cs typeface="Calibri"/>
                <a:sym typeface="Calibri"/>
              </a:rPr>
              <a:t>Summary points go here.</a:t>
            </a:r>
            <a:endParaRPr>
              <a:highlight>
                <a:srgbClr val="FFFF00"/>
              </a:highlight>
              <a:latin typeface="Calibri"/>
              <a:ea typeface="Calibri"/>
              <a:cs typeface="Calibri"/>
              <a:sym typeface="Calibri"/>
            </a:endParaRPr>
          </a:p>
        </p:txBody>
      </p:sp>
      <p:pic>
        <p:nvPicPr>
          <p:cNvPr id="192" name="Google Shape;192;p34"/>
          <p:cNvPicPr preferRelativeResize="0"/>
          <p:nvPr/>
        </p:nvPicPr>
        <p:blipFill>
          <a:blip r:embed="rId3">
            <a:alphaModFix/>
          </a:blip>
          <a:stretch>
            <a:fillRect/>
          </a:stretch>
        </p:blipFill>
        <p:spPr>
          <a:xfrm>
            <a:off x="311700" y="2956694"/>
            <a:ext cx="4217976" cy="1933250"/>
          </a:xfrm>
          <a:prstGeom prst="rect">
            <a:avLst/>
          </a:prstGeom>
          <a:noFill/>
          <a:ln>
            <a:noFill/>
          </a:ln>
        </p:spPr>
      </p:pic>
      <p:pic>
        <p:nvPicPr>
          <p:cNvPr id="193" name="Google Shape;193;p34"/>
          <p:cNvPicPr preferRelativeResize="0"/>
          <p:nvPr/>
        </p:nvPicPr>
        <p:blipFill>
          <a:blip r:embed="rId4">
            <a:alphaModFix/>
          </a:blip>
          <a:stretch>
            <a:fillRect/>
          </a:stretch>
        </p:blipFill>
        <p:spPr>
          <a:xfrm>
            <a:off x="6659438" y="316738"/>
            <a:ext cx="2257425" cy="4695825"/>
          </a:xfrm>
          <a:prstGeom prst="rect">
            <a:avLst/>
          </a:prstGeom>
          <a:noFill/>
          <a:ln>
            <a:noFill/>
          </a:ln>
        </p:spPr>
      </p:pic>
      <p:sp>
        <p:nvSpPr>
          <p:cNvPr id="194" name="Google Shape;194;p34"/>
          <p:cNvSpPr/>
          <p:nvPr/>
        </p:nvSpPr>
        <p:spPr>
          <a:xfrm>
            <a:off x="4795175" y="3443275"/>
            <a:ext cx="1648800" cy="661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solidFill>
                  <a:srgbClr val="062440"/>
                </a:solidFill>
                <a:highlight>
                  <a:srgbClr val="FFFF00"/>
                </a:highlight>
                <a:latin typeface="Calibri"/>
                <a:ea typeface="Calibri"/>
                <a:cs typeface="Calibri"/>
                <a:sym typeface="Calibri"/>
              </a:rPr>
              <a:t>Instructions slide</a:t>
            </a:r>
            <a:endParaRPr b="1">
              <a:latin typeface="Calibri"/>
              <a:ea typeface="Calibri"/>
              <a:cs typeface="Calibri"/>
              <a:sym typeface="Calibri"/>
            </a:endParaRPr>
          </a:p>
          <a:p>
            <a:pPr indent="0" lvl="0" marL="0" rtl="0" algn="l">
              <a:spcBef>
                <a:spcPts val="0"/>
              </a:spcBef>
              <a:spcAft>
                <a:spcPts val="0"/>
              </a:spcAft>
              <a:buNone/>
            </a:pPr>
            <a:r>
              <a:t/>
            </a:r>
            <a:endParaRPr/>
          </a:p>
        </p:txBody>
      </p:sp>
      <p:sp>
        <p:nvSpPr>
          <p:cNvPr id="95" name="Google Shape;95;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Pick and choose which slides work best for your audience. Delete what you don’t need.</a:t>
            </a:r>
            <a:endParaRPr sz="2400">
              <a:solidFill>
                <a:schemeClr val="dk1"/>
              </a:solidFill>
              <a:latin typeface="Calibri"/>
              <a:ea typeface="Calibri"/>
              <a:cs typeface="Calibri"/>
              <a:sym typeface="Calibri"/>
            </a:endParaRPr>
          </a:p>
          <a:p>
            <a:pPr indent="0" lvl="0" marL="457200" rtl="0" algn="l">
              <a:lnSpc>
                <a:spcPct val="100000"/>
              </a:lnSpc>
              <a:spcBef>
                <a:spcPts val="0"/>
              </a:spcBef>
              <a:spcAft>
                <a:spcPts val="0"/>
              </a:spcAft>
              <a:buNone/>
            </a:pPr>
            <a:r>
              <a:t/>
            </a:r>
            <a:endParaRPr sz="2400">
              <a:solidFill>
                <a:schemeClr val="dk1"/>
              </a:solidFill>
              <a:latin typeface="Calibri"/>
              <a:ea typeface="Calibri"/>
              <a:cs typeface="Calibri"/>
              <a:sym typeface="Calibri"/>
            </a:endParaRPr>
          </a:p>
          <a:p>
            <a:pPr indent="-381000" lvl="0" marL="457200" rtl="0" algn="l">
              <a:lnSpc>
                <a:spcPct val="10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Anything </a:t>
            </a:r>
            <a:r>
              <a:rPr lang="en" sz="2400">
                <a:solidFill>
                  <a:schemeClr val="dk1"/>
                </a:solidFill>
                <a:highlight>
                  <a:srgbClr val="FFFF00"/>
                </a:highlight>
                <a:latin typeface="Calibri"/>
                <a:ea typeface="Calibri"/>
                <a:cs typeface="Calibri"/>
                <a:sym typeface="Calibri"/>
              </a:rPr>
              <a:t>highlighted in yellow</a:t>
            </a:r>
            <a:r>
              <a:rPr lang="en" sz="2400">
                <a:solidFill>
                  <a:schemeClr val="dk1"/>
                </a:solidFill>
                <a:latin typeface="Calibri"/>
                <a:ea typeface="Calibri"/>
                <a:cs typeface="Calibri"/>
                <a:sym typeface="Calibri"/>
              </a:rPr>
              <a:t> should be filled in </a:t>
            </a:r>
            <a:r>
              <a:rPr lang="en" sz="2400">
                <a:solidFill>
                  <a:schemeClr val="dk1"/>
                </a:solidFill>
                <a:highlight>
                  <a:srgbClr val="FFFF00"/>
                </a:highlight>
                <a:latin typeface="Calibri"/>
                <a:ea typeface="Calibri"/>
                <a:cs typeface="Calibri"/>
                <a:sym typeface="Calibri"/>
              </a:rPr>
              <a:t>by you</a:t>
            </a:r>
            <a:r>
              <a:rPr lang="en"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sz="2400">
              <a:solidFill>
                <a:schemeClr val="dk1"/>
              </a:solidFill>
              <a:latin typeface="Calibri"/>
              <a:ea typeface="Calibri"/>
              <a:cs typeface="Calibri"/>
              <a:sym typeface="Calibri"/>
            </a:endParaRPr>
          </a:p>
          <a:p>
            <a:pPr indent="-381000" lvl="0" marL="457200" rtl="0" algn="l">
              <a:lnSpc>
                <a:spcPct val="10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Select the background slides that will work best for your audience (if any are necessary).</a:t>
            </a:r>
            <a:endParaRPr sz="24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800"/>
              <a:buFont typeface="Arial"/>
              <a:buNone/>
            </a:pPr>
            <a:r>
              <a:rPr b="1" lang="en" sz="1800">
                <a:solidFill>
                  <a:srgbClr val="FF4C1D"/>
                </a:solidFill>
                <a:latin typeface="Calibri"/>
                <a:ea typeface="Calibri"/>
                <a:cs typeface="Calibri"/>
                <a:sym typeface="Calibri"/>
              </a:rPr>
              <a:t>Energy and our health </a:t>
            </a:r>
            <a:r>
              <a:rPr lang="en" sz="1800">
                <a:solidFill>
                  <a:srgbClr val="BFBFBF"/>
                </a:solidFill>
                <a:latin typeface="Calibri"/>
                <a:ea typeface="Calibri"/>
                <a:cs typeface="Calibri"/>
                <a:sym typeface="Calibri"/>
              </a:rPr>
              <a:t>| </a:t>
            </a:r>
            <a:r>
              <a:rPr lang="en" sz="1800">
                <a:solidFill>
                  <a:srgbClr val="062440"/>
                </a:solidFill>
                <a:latin typeface="Calibri"/>
                <a:ea typeface="Calibri"/>
                <a:cs typeface="Calibri"/>
                <a:sym typeface="Calibri"/>
              </a:rPr>
              <a:t>Health care itself is a major contributor</a:t>
            </a:r>
            <a:endParaRPr/>
          </a:p>
        </p:txBody>
      </p:sp>
      <p:sp>
        <p:nvSpPr>
          <p:cNvPr id="101" name="Google Shape;101;p23"/>
          <p:cNvSpPr txBox="1"/>
          <p:nvPr>
            <p:ph idx="1" type="body"/>
          </p:nvPr>
        </p:nvSpPr>
        <p:spPr>
          <a:xfrm>
            <a:off x="311700" y="1283500"/>
            <a:ext cx="4260300" cy="32853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Calibri"/>
              <a:buChar char="●"/>
            </a:pPr>
            <a:r>
              <a:rPr lang="en" sz="1400">
                <a:solidFill>
                  <a:schemeClr val="dk1"/>
                </a:solidFill>
                <a:latin typeface="Calibri"/>
                <a:ea typeface="Calibri"/>
                <a:cs typeface="Calibri"/>
                <a:sym typeface="Calibri"/>
              </a:rPr>
              <a:t>The health care sector is responsible for nearly </a:t>
            </a:r>
            <a:r>
              <a:rPr b="1" lang="en" sz="1400">
                <a:solidFill>
                  <a:schemeClr val="dk1"/>
                </a:solidFill>
                <a:latin typeface="Calibri"/>
                <a:ea typeface="Calibri"/>
                <a:cs typeface="Calibri"/>
                <a:sym typeface="Calibri"/>
              </a:rPr>
              <a:t>10% of greenhouse gas emissions in the United States</a:t>
            </a:r>
            <a:r>
              <a:rPr lang="en" sz="1400">
                <a:solidFill>
                  <a:schemeClr val="dk1"/>
                </a:solidFill>
                <a:latin typeface="Calibri"/>
                <a:ea typeface="Calibri"/>
                <a:cs typeface="Calibri"/>
                <a:sym typeface="Calibri"/>
              </a:rPr>
              <a:t>, with hospitals accounting for over one-third of those emissions. </a:t>
            </a:r>
            <a:endParaRPr sz="1400">
              <a:solidFill>
                <a:schemeClr val="dk1"/>
              </a:solidFill>
              <a:latin typeface="Calibri"/>
              <a:ea typeface="Calibri"/>
              <a:cs typeface="Calibri"/>
              <a:sym typeface="Calibri"/>
            </a:endParaRPr>
          </a:p>
          <a:p>
            <a:pPr indent="0" lvl="0" marL="457200" rtl="0" algn="l">
              <a:spcBef>
                <a:spcPts val="0"/>
              </a:spcBef>
              <a:spcAft>
                <a:spcPts val="0"/>
              </a:spcAft>
              <a:buNone/>
            </a:pPr>
            <a:r>
              <a:t/>
            </a:r>
            <a:endParaRPr sz="1400">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lang="en" sz="1400">
                <a:solidFill>
                  <a:schemeClr val="dk1"/>
                </a:solidFill>
                <a:latin typeface="Calibri"/>
                <a:ea typeface="Calibri"/>
                <a:cs typeface="Calibri"/>
                <a:sym typeface="Calibri"/>
              </a:rPr>
              <a:t>The U.S. health care sector </a:t>
            </a:r>
            <a:r>
              <a:rPr b="1" lang="en" sz="1400">
                <a:solidFill>
                  <a:schemeClr val="dk1"/>
                </a:solidFill>
                <a:latin typeface="Calibri"/>
                <a:ea typeface="Calibri"/>
                <a:cs typeface="Calibri"/>
                <a:sym typeface="Calibri"/>
              </a:rPr>
              <a:t>spends over $9.5 billion on energy each year </a:t>
            </a:r>
            <a:r>
              <a:rPr lang="en" sz="1400">
                <a:solidFill>
                  <a:schemeClr val="dk1"/>
                </a:solidFill>
                <a:latin typeface="Calibri"/>
                <a:ea typeface="Calibri"/>
                <a:cs typeface="Calibri"/>
                <a:sym typeface="Calibri"/>
              </a:rPr>
              <a:t>and </a:t>
            </a:r>
            <a:r>
              <a:rPr b="1" lang="en" sz="1400">
                <a:solidFill>
                  <a:schemeClr val="dk1"/>
                </a:solidFill>
                <a:latin typeface="Calibri"/>
                <a:ea typeface="Calibri"/>
                <a:cs typeface="Calibri"/>
                <a:sym typeface="Calibri"/>
              </a:rPr>
              <a:t>uses 2.5 times more ener</a:t>
            </a:r>
            <a:r>
              <a:rPr b="1" lang="en" sz="1400">
                <a:solidFill>
                  <a:srgbClr val="222222"/>
                </a:solidFill>
                <a:latin typeface="Calibri"/>
                <a:ea typeface="Calibri"/>
                <a:cs typeface="Calibri"/>
                <a:sym typeface="Calibri"/>
              </a:rPr>
              <a:t>gy</a:t>
            </a:r>
            <a:r>
              <a:rPr lang="en" sz="1400">
                <a:solidFill>
                  <a:srgbClr val="222222"/>
                </a:solidFill>
                <a:latin typeface="Calibri"/>
                <a:ea typeface="Calibri"/>
                <a:cs typeface="Calibri"/>
                <a:sym typeface="Calibri"/>
              </a:rPr>
              <a:t> per square foot th</a:t>
            </a:r>
            <a:r>
              <a:rPr lang="en" sz="1400">
                <a:solidFill>
                  <a:schemeClr val="dk1"/>
                </a:solidFill>
                <a:latin typeface="Calibri"/>
                <a:ea typeface="Calibri"/>
                <a:cs typeface="Calibri"/>
                <a:sym typeface="Calibri"/>
              </a:rPr>
              <a:t>an an office building of the same size.  </a:t>
            </a:r>
            <a:endParaRPr sz="1400">
              <a:solidFill>
                <a:schemeClr val="dk1"/>
              </a:solidFill>
              <a:latin typeface="Calibri"/>
              <a:ea typeface="Calibri"/>
              <a:cs typeface="Calibri"/>
              <a:sym typeface="Calibri"/>
            </a:endParaRPr>
          </a:p>
        </p:txBody>
      </p:sp>
      <p:grpSp>
        <p:nvGrpSpPr>
          <p:cNvPr id="102" name="Google Shape;102;p23"/>
          <p:cNvGrpSpPr/>
          <p:nvPr/>
        </p:nvGrpSpPr>
        <p:grpSpPr>
          <a:xfrm>
            <a:off x="5848694" y="1283506"/>
            <a:ext cx="2406197" cy="3138871"/>
            <a:chOff x="683692" y="1757774"/>
            <a:chExt cx="3208262" cy="4185161"/>
          </a:xfrm>
        </p:grpSpPr>
        <p:pic>
          <p:nvPicPr>
            <p:cNvPr id="103" name="Google Shape;103;p23"/>
            <p:cNvPicPr preferRelativeResize="0"/>
            <p:nvPr/>
          </p:nvPicPr>
          <p:blipFill rotWithShape="1">
            <a:blip r:embed="rId3">
              <a:alphaModFix/>
            </a:blip>
            <a:srcRect b="0" l="0" r="0" t="28810"/>
            <a:stretch/>
          </p:blipFill>
          <p:spPr>
            <a:xfrm>
              <a:off x="691554" y="1757774"/>
              <a:ext cx="3200400" cy="1473794"/>
            </a:xfrm>
            <a:prstGeom prst="rect">
              <a:avLst/>
            </a:prstGeom>
            <a:noFill/>
            <a:ln>
              <a:noFill/>
            </a:ln>
          </p:spPr>
        </p:pic>
        <p:sp>
          <p:nvSpPr>
            <p:cNvPr id="104" name="Google Shape;104;p23"/>
            <p:cNvSpPr/>
            <p:nvPr/>
          </p:nvSpPr>
          <p:spPr>
            <a:xfrm>
              <a:off x="691554" y="3168835"/>
              <a:ext cx="3200400" cy="2774100"/>
            </a:xfrm>
            <a:prstGeom prst="rect">
              <a:avLst/>
            </a:prstGeom>
            <a:solidFill>
              <a:srgbClr val="0E4A8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05" name="Google Shape;105;p23"/>
            <p:cNvSpPr txBox="1"/>
            <p:nvPr/>
          </p:nvSpPr>
          <p:spPr>
            <a:xfrm>
              <a:off x="683692" y="3994190"/>
              <a:ext cx="3192000" cy="1560900"/>
            </a:xfrm>
            <a:prstGeom prst="rect">
              <a:avLst/>
            </a:prstGeom>
            <a:noFill/>
            <a:ln>
              <a:noFill/>
            </a:ln>
          </p:spPr>
          <p:txBody>
            <a:bodyPr anchorCtr="0" anchor="t" bIns="34275" lIns="137150" spcFirstLastPara="1" rIns="137150" wrap="square" tIns="34275">
              <a:noAutofit/>
            </a:bodyPr>
            <a:lstStyle/>
            <a:p>
              <a:pPr indent="0" lvl="0" marL="0" marR="0" rtl="0" algn="ctr">
                <a:lnSpc>
                  <a:spcPct val="90000"/>
                </a:lnSpc>
                <a:spcBef>
                  <a:spcPts val="0"/>
                </a:spcBef>
                <a:spcAft>
                  <a:spcPts val="0"/>
                </a:spcAft>
                <a:buClr>
                  <a:srgbClr val="FFFFFF"/>
                </a:buClr>
                <a:buSzPts val="1500"/>
                <a:buFont typeface="Arial"/>
                <a:buNone/>
              </a:pPr>
              <a:r>
                <a:rPr b="0" i="0" lang="en" sz="1500" u="none" cap="none" strike="noStrike">
                  <a:solidFill>
                    <a:srgbClr val="FFFFFF"/>
                  </a:solidFill>
                  <a:latin typeface="Calibri"/>
                  <a:ea typeface="Calibri"/>
                  <a:cs typeface="Calibri"/>
                  <a:sym typeface="Calibri"/>
                </a:rPr>
                <a:t>Hospitals are major polluters and energy consumers.</a:t>
              </a:r>
              <a:endParaRPr b="0" i="0" sz="1500" u="none" cap="none" strike="noStrike">
                <a:solidFill>
                  <a:srgbClr val="FFFFFF"/>
                </a:solidFill>
                <a:latin typeface="Calibri"/>
                <a:ea typeface="Calibri"/>
                <a:cs typeface="Calibri"/>
                <a:sym typeface="Calibri"/>
              </a:endParaRPr>
            </a:p>
          </p:txBody>
        </p:sp>
        <p:sp>
          <p:nvSpPr>
            <p:cNvPr id="106" name="Google Shape;106;p23"/>
            <p:cNvSpPr/>
            <p:nvPr/>
          </p:nvSpPr>
          <p:spPr>
            <a:xfrm>
              <a:off x="1712626" y="2609116"/>
              <a:ext cx="1158300" cy="1158300"/>
            </a:xfrm>
            <a:prstGeom prst="ellipse">
              <a:avLst/>
            </a:prstGeom>
            <a:solidFill>
              <a:srgbClr val="0E4A81"/>
            </a:solidFill>
            <a:ln cap="flat" cmpd="sng" w="38100">
              <a:solidFill>
                <a:srgbClr val="FFFFF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pic>
          <p:nvPicPr>
            <p:cNvPr id="107" name="Google Shape;107;p23"/>
            <p:cNvPicPr preferRelativeResize="0"/>
            <p:nvPr/>
          </p:nvPicPr>
          <p:blipFill rotWithShape="1">
            <a:blip r:embed="rId4">
              <a:alphaModFix/>
            </a:blip>
            <a:srcRect b="0" l="0" r="0" t="0"/>
            <a:stretch/>
          </p:blipFill>
          <p:spPr>
            <a:xfrm>
              <a:off x="1906391" y="2891854"/>
              <a:ext cx="770709" cy="539496"/>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4C1D"/>
                </a:solidFill>
                <a:latin typeface="Calibri"/>
                <a:ea typeface="Calibri"/>
                <a:cs typeface="Calibri"/>
                <a:sym typeface="Calibri"/>
              </a:rPr>
              <a:t>Energy and our health </a:t>
            </a:r>
            <a:r>
              <a:rPr lang="en" sz="1800">
                <a:solidFill>
                  <a:srgbClr val="BFBFBF"/>
                </a:solidFill>
                <a:latin typeface="Calibri"/>
                <a:ea typeface="Calibri"/>
                <a:cs typeface="Calibri"/>
                <a:sym typeface="Calibri"/>
              </a:rPr>
              <a:t>| </a:t>
            </a:r>
            <a:r>
              <a:rPr lang="en" sz="1800">
                <a:solidFill>
                  <a:srgbClr val="062440"/>
                </a:solidFill>
                <a:latin typeface="Calibri"/>
                <a:ea typeface="Calibri"/>
                <a:cs typeface="Calibri"/>
                <a:sym typeface="Calibri"/>
              </a:rPr>
              <a:t>Energy choices are health decisions</a:t>
            </a:r>
            <a:endParaRPr/>
          </a:p>
        </p:txBody>
      </p:sp>
      <p:sp>
        <p:nvSpPr>
          <p:cNvPr id="113" name="Google Shape;113;p24"/>
          <p:cNvSpPr txBox="1"/>
          <p:nvPr>
            <p:ph idx="1" type="body"/>
          </p:nvPr>
        </p:nvSpPr>
        <p:spPr>
          <a:xfrm>
            <a:off x="311700" y="1152475"/>
            <a:ext cx="2881200" cy="34164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Hospitals are highly energy intensive, using 2.5 times more ener</a:t>
            </a:r>
            <a:r>
              <a:rPr lang="en" sz="1100">
                <a:solidFill>
                  <a:srgbClr val="222222"/>
                </a:solidFill>
                <a:latin typeface="Calibri"/>
                <a:ea typeface="Calibri"/>
                <a:cs typeface="Calibri"/>
                <a:sym typeface="Calibri"/>
              </a:rPr>
              <a:t>gy per square foot th</a:t>
            </a:r>
            <a:r>
              <a:rPr lang="en" sz="1100">
                <a:solidFill>
                  <a:schemeClr val="dk1"/>
                </a:solidFill>
                <a:latin typeface="Calibri"/>
                <a:ea typeface="Calibri"/>
                <a:cs typeface="Calibri"/>
                <a:sym typeface="Calibri"/>
              </a:rPr>
              <a:t>an an office building of the same size.  </a:t>
            </a:r>
            <a:endParaRPr sz="1100">
              <a:solidFill>
                <a:schemeClr val="dk1"/>
              </a:solidFill>
              <a:latin typeface="Calibri"/>
              <a:ea typeface="Calibri"/>
              <a:cs typeface="Calibri"/>
              <a:sym typeface="Calibri"/>
            </a:endParaRPr>
          </a:p>
          <a:p>
            <a:pPr indent="0" lvl="0" marL="457200" rtl="0" algn="l">
              <a:spcBef>
                <a:spcPts val="0"/>
              </a:spcBef>
              <a:spcAft>
                <a:spcPts val="0"/>
              </a:spcAft>
              <a:buNone/>
            </a:pPr>
            <a:r>
              <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The cleanest form of energy is energy not used. Depending on margin, every $1 a nonprofit health care organization saves on energy is equivalent to generating at least $20 in new patient revenue for hospitals. </a:t>
            </a:r>
            <a:endParaRPr sz="1100">
              <a:solidFill>
                <a:schemeClr val="dk1"/>
              </a:solidFill>
              <a:latin typeface="Calibri"/>
              <a:ea typeface="Calibri"/>
              <a:cs typeface="Calibri"/>
              <a:sym typeface="Calibri"/>
            </a:endParaRPr>
          </a:p>
          <a:p>
            <a:pPr indent="0" lvl="0" marL="457200" rtl="0" algn="l">
              <a:spcBef>
                <a:spcPts val="0"/>
              </a:spcBef>
              <a:spcAft>
                <a:spcPts val="0"/>
              </a:spcAft>
              <a:buNone/>
            </a:pPr>
            <a:r>
              <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Energy savings help hospitals divert savings to patient care and reduce health care costs.</a:t>
            </a:r>
            <a:endParaRPr/>
          </a:p>
        </p:txBody>
      </p:sp>
      <p:pic>
        <p:nvPicPr>
          <p:cNvPr id="114" name="Google Shape;114;p24"/>
          <p:cNvPicPr preferRelativeResize="0"/>
          <p:nvPr/>
        </p:nvPicPr>
        <p:blipFill rotWithShape="1">
          <a:blip r:embed="rId3">
            <a:alphaModFix/>
          </a:blip>
          <a:srcRect b="10586" l="0" r="0" t="10586"/>
          <a:stretch/>
        </p:blipFill>
        <p:spPr>
          <a:xfrm>
            <a:off x="3377650" y="1152475"/>
            <a:ext cx="5409300" cy="3011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b="1" lang="en" sz="1800">
                <a:solidFill>
                  <a:srgbClr val="FF4C1D"/>
                </a:solidFill>
                <a:latin typeface="Calibri"/>
                <a:ea typeface="Calibri"/>
                <a:cs typeface="Calibri"/>
                <a:sym typeface="Calibri"/>
              </a:rPr>
              <a:t>Energy and our health </a:t>
            </a:r>
            <a:r>
              <a:rPr lang="en" sz="1800">
                <a:solidFill>
                  <a:srgbClr val="BFBFBF"/>
                </a:solidFill>
                <a:latin typeface="Calibri"/>
                <a:ea typeface="Calibri"/>
                <a:cs typeface="Calibri"/>
                <a:sym typeface="Calibri"/>
              </a:rPr>
              <a:t>| </a:t>
            </a:r>
            <a:r>
              <a:rPr lang="en" sz="1800">
                <a:solidFill>
                  <a:srgbClr val="062440"/>
                </a:solidFill>
                <a:latin typeface="Calibri"/>
                <a:ea typeface="Calibri"/>
                <a:cs typeface="Calibri"/>
                <a:sym typeface="Calibri"/>
              </a:rPr>
              <a:t>Health impacts of fossil fuel usage</a:t>
            </a:r>
            <a:endParaRPr/>
          </a:p>
          <a:p>
            <a:pPr indent="0" lvl="0" marL="0" rtl="0" algn="l">
              <a:spcBef>
                <a:spcPts val="0"/>
              </a:spcBef>
              <a:spcAft>
                <a:spcPts val="0"/>
              </a:spcAft>
              <a:buNone/>
            </a:pPr>
            <a:r>
              <a:t/>
            </a:r>
            <a:endParaRPr/>
          </a:p>
        </p:txBody>
      </p:sp>
      <p:sp>
        <p:nvSpPr>
          <p:cNvPr id="120" name="Google Shape;120;p25"/>
          <p:cNvSpPr txBox="1"/>
          <p:nvPr>
            <p:ph idx="1" type="body"/>
          </p:nvPr>
        </p:nvSpPr>
        <p:spPr>
          <a:xfrm>
            <a:off x="311700" y="4313600"/>
            <a:ext cx="8520600" cy="4491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000000"/>
              </a:buClr>
              <a:buSzPts val="1400"/>
              <a:buFont typeface="Calibri"/>
              <a:buChar char="●"/>
            </a:pPr>
            <a:r>
              <a:rPr lang="en" sz="1400">
                <a:solidFill>
                  <a:srgbClr val="000000"/>
                </a:solidFill>
                <a:latin typeface="Calibri"/>
                <a:ea typeface="Calibri"/>
                <a:cs typeface="Calibri"/>
                <a:sym typeface="Calibri"/>
              </a:rPr>
              <a:t>Estimates based on zip code for death and disease due to coal plant fine particulate matter (PM2.5) per year</a:t>
            </a:r>
            <a:endParaRPr sz="1400">
              <a:solidFill>
                <a:srgbClr val="000000"/>
              </a:solidFill>
              <a:latin typeface="Calibri"/>
              <a:ea typeface="Calibri"/>
              <a:cs typeface="Calibri"/>
              <a:sym typeface="Calibri"/>
            </a:endParaRPr>
          </a:p>
          <a:p>
            <a:pPr indent="0" lvl="0" marL="457200" rtl="0" algn="l">
              <a:spcBef>
                <a:spcPts val="1600"/>
              </a:spcBef>
              <a:spcAft>
                <a:spcPts val="1600"/>
              </a:spcAft>
              <a:buNone/>
            </a:pPr>
            <a:r>
              <a:t/>
            </a:r>
            <a:endParaRPr sz="1400">
              <a:solidFill>
                <a:srgbClr val="000000"/>
              </a:solidFill>
              <a:latin typeface="Calibri"/>
              <a:ea typeface="Calibri"/>
              <a:cs typeface="Calibri"/>
              <a:sym typeface="Calibri"/>
            </a:endParaRPr>
          </a:p>
        </p:txBody>
      </p:sp>
      <p:pic>
        <p:nvPicPr>
          <p:cNvPr id="121" name="Google Shape;121;p25"/>
          <p:cNvPicPr preferRelativeResize="0"/>
          <p:nvPr/>
        </p:nvPicPr>
        <p:blipFill>
          <a:blip r:embed="rId3">
            <a:alphaModFix/>
          </a:blip>
          <a:stretch>
            <a:fillRect/>
          </a:stretch>
        </p:blipFill>
        <p:spPr>
          <a:xfrm>
            <a:off x="5402050" y="1674501"/>
            <a:ext cx="3430250" cy="1538800"/>
          </a:xfrm>
          <a:prstGeom prst="rect">
            <a:avLst/>
          </a:prstGeom>
          <a:noFill/>
          <a:ln>
            <a:noFill/>
          </a:ln>
        </p:spPr>
      </p:pic>
      <p:pic>
        <p:nvPicPr>
          <p:cNvPr id="122" name="Google Shape;122;p25"/>
          <p:cNvPicPr preferRelativeResize="0"/>
          <p:nvPr/>
        </p:nvPicPr>
        <p:blipFill>
          <a:blip r:embed="rId4">
            <a:alphaModFix/>
          </a:blip>
          <a:stretch>
            <a:fillRect/>
          </a:stretch>
        </p:blipFill>
        <p:spPr>
          <a:xfrm>
            <a:off x="488575" y="1251813"/>
            <a:ext cx="4340260" cy="2384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6"/>
          <p:cNvSpPr txBox="1"/>
          <p:nvPr>
            <p:ph idx="1" type="body"/>
          </p:nvPr>
        </p:nvSpPr>
        <p:spPr>
          <a:xfrm>
            <a:off x="457200" y="4465000"/>
            <a:ext cx="8229600" cy="28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Font typeface="Arial"/>
              <a:buNone/>
            </a:pPr>
            <a:r>
              <a:rPr lang="en" sz="2400">
                <a:solidFill>
                  <a:srgbClr val="FF4C1D"/>
                </a:solidFill>
                <a:highlight>
                  <a:srgbClr val="FFFF00"/>
                </a:highlight>
              </a:rPr>
              <a:t>[UPDATE FOR YOUR REGION WITH LINK FROM NOTES]</a:t>
            </a:r>
            <a:endParaRPr>
              <a:highlight>
                <a:srgbClr val="FFFF00"/>
              </a:highlight>
            </a:endParaRPr>
          </a:p>
        </p:txBody>
      </p:sp>
      <p:pic>
        <p:nvPicPr>
          <p:cNvPr id="128" name="Google Shape;128;p26"/>
          <p:cNvPicPr preferRelativeResize="0"/>
          <p:nvPr/>
        </p:nvPicPr>
        <p:blipFill rotWithShape="1">
          <a:blip r:embed="rId3">
            <a:alphaModFix/>
          </a:blip>
          <a:srcRect b="0" l="0" r="0" t="0"/>
          <a:stretch/>
        </p:blipFill>
        <p:spPr>
          <a:xfrm>
            <a:off x="4632134" y="1102180"/>
            <a:ext cx="2805905" cy="2613499"/>
          </a:xfrm>
          <a:prstGeom prst="rect">
            <a:avLst/>
          </a:prstGeom>
          <a:noFill/>
          <a:ln>
            <a:noFill/>
          </a:ln>
          <a:effectLst>
            <a:outerShdw blurRad="50800" rotWithShape="0" algn="tl" dir="2700000" dist="76200">
              <a:srgbClr val="000000">
                <a:alpha val="40000"/>
              </a:srgbClr>
            </a:outerShdw>
          </a:effectLst>
        </p:spPr>
      </p:pic>
      <p:pic>
        <p:nvPicPr>
          <p:cNvPr id="129" name="Google Shape;129;p26"/>
          <p:cNvPicPr preferRelativeResize="0"/>
          <p:nvPr/>
        </p:nvPicPr>
        <p:blipFill rotWithShape="1">
          <a:blip r:embed="rId4">
            <a:alphaModFix/>
          </a:blip>
          <a:srcRect b="0" l="0" r="0" t="0"/>
          <a:stretch/>
        </p:blipFill>
        <p:spPr>
          <a:xfrm>
            <a:off x="1143044" y="1102180"/>
            <a:ext cx="2374628" cy="3075524"/>
          </a:xfrm>
          <a:prstGeom prst="rect">
            <a:avLst/>
          </a:prstGeom>
          <a:noFill/>
          <a:ln>
            <a:noFill/>
          </a:ln>
        </p:spPr>
      </p:pic>
      <p:sp>
        <p:nvSpPr>
          <p:cNvPr id="130" name="Google Shape;130;p26"/>
          <p:cNvSpPr txBox="1"/>
          <p:nvPr>
            <p:ph type="title"/>
          </p:nvPr>
        </p:nvSpPr>
        <p:spPr>
          <a:xfrm>
            <a:off x="457200" y="298400"/>
            <a:ext cx="8520600" cy="5727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b="1" lang="en" sz="1800">
                <a:solidFill>
                  <a:srgbClr val="FF4C1D"/>
                </a:solidFill>
                <a:latin typeface="Calibri"/>
                <a:ea typeface="Calibri"/>
                <a:cs typeface="Calibri"/>
                <a:sym typeface="Calibri"/>
              </a:rPr>
              <a:t>Energy and our health </a:t>
            </a:r>
            <a:r>
              <a:rPr lang="en" sz="1800">
                <a:solidFill>
                  <a:srgbClr val="BFBFBF"/>
                </a:solidFill>
                <a:latin typeface="Calibri"/>
                <a:ea typeface="Calibri"/>
                <a:cs typeface="Calibri"/>
                <a:sym typeface="Calibri"/>
              </a:rPr>
              <a:t>| </a:t>
            </a:r>
            <a:r>
              <a:rPr lang="en" sz="1800">
                <a:solidFill>
                  <a:srgbClr val="062440"/>
                </a:solidFill>
                <a:latin typeface="Calibri"/>
                <a:ea typeface="Calibri"/>
                <a:cs typeface="Calibri"/>
                <a:sym typeface="Calibri"/>
              </a:rPr>
              <a:t>Air pollution means we’re paying with our health</a:t>
            </a:r>
            <a:endParaRPr/>
          </a:p>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7"/>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solidFill>
                  <a:srgbClr val="FF4C1D"/>
                </a:solidFill>
                <a:latin typeface="Calibri"/>
                <a:ea typeface="Calibri"/>
                <a:cs typeface="Calibri"/>
                <a:sym typeface="Calibri"/>
              </a:rPr>
              <a:t>Energy and our health </a:t>
            </a:r>
            <a:r>
              <a:rPr lang="en" sz="1800">
                <a:solidFill>
                  <a:srgbClr val="BFBFBF"/>
                </a:solidFill>
                <a:latin typeface="Calibri"/>
                <a:ea typeface="Calibri"/>
                <a:cs typeface="Calibri"/>
                <a:sym typeface="Calibri"/>
              </a:rPr>
              <a:t>| </a:t>
            </a:r>
            <a:r>
              <a:rPr lang="en" sz="1800">
                <a:solidFill>
                  <a:srgbClr val="062440"/>
                </a:solidFill>
                <a:latin typeface="Calibri"/>
                <a:ea typeface="Calibri"/>
                <a:cs typeface="Calibri"/>
                <a:sym typeface="Calibri"/>
              </a:rPr>
              <a:t>How the Calculator works </a:t>
            </a:r>
            <a:endParaRPr>
              <a:latin typeface="Calibri"/>
              <a:ea typeface="Calibri"/>
              <a:cs typeface="Calibri"/>
              <a:sym typeface="Calibri"/>
            </a:endParaRPr>
          </a:p>
        </p:txBody>
      </p:sp>
      <p:sp>
        <p:nvSpPr>
          <p:cNvPr id="136" name="Google Shape;136;p27"/>
          <p:cNvSpPr txBox="1"/>
          <p:nvPr>
            <p:ph idx="1" type="body"/>
          </p:nvPr>
        </p:nvSpPr>
        <p:spPr>
          <a:xfrm>
            <a:off x="457188" y="2682125"/>
            <a:ext cx="8229600" cy="213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t>Sources:</a:t>
            </a:r>
            <a:endParaRPr sz="1200"/>
          </a:p>
          <a:p>
            <a:pPr indent="-298450" lvl="0" marL="457200" marR="457200" rtl="0" algn="l">
              <a:lnSpc>
                <a:spcPct val="115000"/>
              </a:lnSpc>
              <a:spcBef>
                <a:spcPts val="0"/>
              </a:spcBef>
              <a:spcAft>
                <a:spcPts val="0"/>
              </a:spcAft>
              <a:buSzPts val="1100"/>
              <a:buFont typeface="Calibri"/>
              <a:buAutoNum type="arabicPeriod"/>
            </a:pPr>
            <a:r>
              <a:rPr lang="en" sz="1100"/>
              <a:t>Emissions associated with electricity consumption: eGRID and EPA’s AVoided Emissions and geneRation Tool (AVERT)</a:t>
            </a:r>
            <a:endParaRPr sz="1100"/>
          </a:p>
          <a:p>
            <a:pPr indent="-298450" lvl="0" marL="457200" rtl="0" algn="l">
              <a:spcBef>
                <a:spcPts val="0"/>
              </a:spcBef>
              <a:spcAft>
                <a:spcPts val="0"/>
              </a:spcAft>
              <a:buSzPts val="1100"/>
              <a:buFont typeface="Calibri"/>
              <a:buAutoNum type="arabicPeriod"/>
            </a:pPr>
            <a:r>
              <a:rPr lang="en" sz="1100"/>
              <a:t>Emissions associated with thermal load:  EPA’s AP-42 Compilation of Air Emissions Factors and EPA’s Energy Star program</a:t>
            </a:r>
            <a:endParaRPr sz="1100"/>
          </a:p>
          <a:p>
            <a:pPr indent="-298450" lvl="0" marL="457200" marR="457200" rtl="0" algn="l">
              <a:lnSpc>
                <a:spcPct val="115000"/>
              </a:lnSpc>
              <a:spcBef>
                <a:spcPts val="0"/>
              </a:spcBef>
              <a:spcAft>
                <a:spcPts val="0"/>
              </a:spcAft>
              <a:buSzPts val="1100"/>
              <a:buFont typeface="Calibri"/>
              <a:buAutoNum type="arabicPeriod"/>
            </a:pPr>
            <a:r>
              <a:rPr lang="en" sz="1100"/>
              <a:t>Health and welfare impacts of emissions: EPA’s Co-Benefits Risk Assessment Screening Model (COBRA)</a:t>
            </a:r>
            <a:endParaRPr sz="1100"/>
          </a:p>
          <a:p>
            <a:pPr indent="-298450" lvl="0" marL="457200" marR="457200" rtl="0" algn="l">
              <a:lnSpc>
                <a:spcPct val="115000"/>
              </a:lnSpc>
              <a:spcBef>
                <a:spcPts val="0"/>
              </a:spcBef>
              <a:spcAft>
                <a:spcPts val="0"/>
              </a:spcAft>
              <a:buSzPts val="1100"/>
              <a:buFont typeface="Calibri"/>
              <a:buAutoNum type="arabicPeriod"/>
            </a:pPr>
            <a:r>
              <a:rPr lang="en" sz="1100"/>
              <a:t>Value of health and welfare impacts: EPA’s Co-Benefits Risk Assessment Screening Model (COBRA)</a:t>
            </a:r>
            <a:endParaRPr sz="1100"/>
          </a:p>
          <a:p>
            <a:pPr indent="-298450" lvl="0" marL="457200" marR="457200" rtl="0" algn="l">
              <a:lnSpc>
                <a:spcPct val="115000"/>
              </a:lnSpc>
              <a:spcBef>
                <a:spcPts val="0"/>
              </a:spcBef>
              <a:spcAft>
                <a:spcPts val="0"/>
              </a:spcAft>
              <a:buSzPts val="1100"/>
              <a:buFont typeface="Calibri"/>
              <a:buAutoNum type="arabicPeriod"/>
            </a:pPr>
            <a:r>
              <a:rPr lang="en" sz="1100"/>
              <a:t>Other data sources: Federal Reserve Bank of St. Louis, Rice and Hammitt “Economic Value of Human Health Benefits of Controlling Mercury Emissions from U.S. Coal-Fired Power Plants”, other EPA documentation</a:t>
            </a:r>
            <a:endParaRPr sz="1100"/>
          </a:p>
        </p:txBody>
      </p:sp>
      <p:pic>
        <p:nvPicPr>
          <p:cNvPr id="137" name="Google Shape;137;p27"/>
          <p:cNvPicPr preferRelativeResize="0"/>
          <p:nvPr/>
        </p:nvPicPr>
        <p:blipFill rotWithShape="1">
          <a:blip r:embed="rId3">
            <a:alphaModFix/>
          </a:blip>
          <a:srcRect b="11677" l="0" r="0" t="7736"/>
          <a:stretch/>
        </p:blipFill>
        <p:spPr>
          <a:xfrm>
            <a:off x="0" y="831100"/>
            <a:ext cx="9144000" cy="1990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8"/>
          <p:cNvSpPr txBox="1"/>
          <p:nvPr>
            <p:ph type="title"/>
          </p:nvPr>
        </p:nvSpPr>
        <p:spPr>
          <a:xfrm>
            <a:off x="311700" y="2323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solidFill>
                  <a:srgbClr val="FF4C1D"/>
                </a:solidFill>
                <a:latin typeface="Calibri"/>
                <a:ea typeface="Calibri"/>
                <a:cs typeface="Calibri"/>
                <a:sym typeface="Calibri"/>
              </a:rPr>
              <a:t>Energy and our health </a:t>
            </a:r>
            <a:r>
              <a:rPr lang="en" sz="1800">
                <a:solidFill>
                  <a:srgbClr val="BFBFBF"/>
                </a:solidFill>
                <a:latin typeface="Calibri"/>
                <a:ea typeface="Calibri"/>
                <a:cs typeface="Calibri"/>
                <a:sym typeface="Calibri"/>
              </a:rPr>
              <a:t>| </a:t>
            </a:r>
            <a:r>
              <a:rPr lang="en" sz="1800">
                <a:solidFill>
                  <a:srgbClr val="062440"/>
                </a:solidFill>
                <a:highlight>
                  <a:srgbClr val="FFFF00"/>
                </a:highlight>
                <a:latin typeface="Calibri"/>
                <a:ea typeface="Calibri"/>
                <a:cs typeface="Calibri"/>
                <a:sym typeface="Calibri"/>
              </a:rPr>
              <a:t>XX </a:t>
            </a:r>
            <a:r>
              <a:rPr lang="en" sz="1800">
                <a:solidFill>
                  <a:srgbClr val="062440"/>
                </a:solidFill>
                <a:latin typeface="Calibri"/>
                <a:ea typeface="Calibri"/>
                <a:cs typeface="Calibri"/>
                <a:sym typeface="Calibri"/>
              </a:rPr>
              <a:t>Hospital total health results</a:t>
            </a:r>
            <a:endParaRPr>
              <a:latin typeface="Calibri"/>
              <a:ea typeface="Calibri"/>
              <a:cs typeface="Calibri"/>
              <a:sym typeface="Calibri"/>
            </a:endParaRPr>
          </a:p>
        </p:txBody>
      </p:sp>
      <p:sp>
        <p:nvSpPr>
          <p:cNvPr id="143" name="Google Shape;143;p28"/>
          <p:cNvSpPr txBox="1"/>
          <p:nvPr>
            <p:ph idx="1" type="body"/>
          </p:nvPr>
        </p:nvSpPr>
        <p:spPr>
          <a:xfrm>
            <a:off x="120550" y="4221225"/>
            <a:ext cx="8907300" cy="727500"/>
          </a:xfrm>
          <a:prstGeom prst="rect">
            <a:avLst/>
          </a:prstGeom>
        </p:spPr>
        <p:txBody>
          <a:bodyPr anchorCtr="0" anchor="t" bIns="91425" lIns="91425" spcFirstLastPara="1" rIns="91425" wrap="square" tIns="91425">
            <a:noAutofit/>
          </a:bodyPr>
          <a:lstStyle/>
          <a:p>
            <a:pPr indent="0" lvl="0" marL="0" rtl="0" algn="ctr">
              <a:spcBef>
                <a:spcPts val="400"/>
              </a:spcBef>
              <a:spcAft>
                <a:spcPts val="0"/>
              </a:spcAft>
              <a:buClr>
                <a:schemeClr val="dk1"/>
              </a:buClr>
              <a:buSzPts val="1100"/>
              <a:buFont typeface="Arial"/>
              <a:buNone/>
            </a:pPr>
            <a:r>
              <a:rPr lang="en" sz="1400">
                <a:solidFill>
                  <a:srgbClr val="00337F"/>
                </a:solidFill>
                <a:latin typeface="Calibri"/>
                <a:ea typeface="Calibri"/>
                <a:cs typeface="Calibri"/>
                <a:sym typeface="Calibri"/>
              </a:rPr>
              <a:t>Based on real annual usage from</a:t>
            </a:r>
            <a:r>
              <a:rPr lang="en" sz="1400">
                <a:solidFill>
                  <a:srgbClr val="00337F"/>
                </a:solidFill>
                <a:highlight>
                  <a:srgbClr val="FFFF00"/>
                </a:highlight>
                <a:latin typeface="Calibri"/>
                <a:ea typeface="Calibri"/>
                <a:cs typeface="Calibri"/>
                <a:sym typeface="Calibri"/>
              </a:rPr>
              <a:t> XX </a:t>
            </a:r>
            <a:r>
              <a:rPr lang="en" sz="1400">
                <a:solidFill>
                  <a:srgbClr val="00337F"/>
                </a:solidFill>
                <a:latin typeface="Calibri"/>
                <a:ea typeface="Calibri"/>
                <a:cs typeface="Calibri"/>
                <a:sym typeface="Calibri"/>
              </a:rPr>
              <a:t>Hospital: </a:t>
            </a:r>
            <a:r>
              <a:rPr lang="en" sz="1400">
                <a:solidFill>
                  <a:srgbClr val="00337F"/>
                </a:solidFill>
                <a:highlight>
                  <a:srgbClr val="FFFF00"/>
                </a:highlight>
                <a:latin typeface="Calibri"/>
                <a:ea typeface="Calibri"/>
                <a:cs typeface="Calibri"/>
                <a:sym typeface="Calibri"/>
              </a:rPr>
              <a:t>XX kWh</a:t>
            </a:r>
            <a:r>
              <a:rPr lang="en" sz="1400">
                <a:solidFill>
                  <a:srgbClr val="00337F"/>
                </a:solidFill>
                <a:latin typeface="Calibri"/>
                <a:ea typeface="Calibri"/>
                <a:cs typeface="Calibri"/>
                <a:sym typeface="Calibri"/>
              </a:rPr>
              <a:t> electricity and </a:t>
            </a:r>
            <a:r>
              <a:rPr lang="en" sz="1400">
                <a:solidFill>
                  <a:srgbClr val="00337F"/>
                </a:solidFill>
                <a:highlight>
                  <a:srgbClr val="FFFF00"/>
                </a:highlight>
                <a:latin typeface="Calibri"/>
                <a:ea typeface="Calibri"/>
                <a:cs typeface="Calibri"/>
                <a:sym typeface="Calibri"/>
              </a:rPr>
              <a:t>XX mmBtu</a:t>
            </a:r>
            <a:r>
              <a:rPr lang="en" sz="1400">
                <a:solidFill>
                  <a:srgbClr val="00337F"/>
                </a:solidFill>
                <a:latin typeface="Calibri"/>
                <a:ea typeface="Calibri"/>
                <a:cs typeface="Calibri"/>
                <a:sym typeface="Calibri"/>
              </a:rPr>
              <a:t> natural gas.</a:t>
            </a:r>
            <a:endParaRPr sz="1400">
              <a:solidFill>
                <a:srgbClr val="00337F"/>
              </a:solidFill>
              <a:latin typeface="Calibri"/>
              <a:ea typeface="Calibri"/>
              <a:cs typeface="Calibri"/>
              <a:sym typeface="Calibri"/>
            </a:endParaRPr>
          </a:p>
          <a:p>
            <a:pPr indent="0" lvl="0" marL="0" rtl="0" algn="ctr">
              <a:spcBef>
                <a:spcPts val="400"/>
              </a:spcBef>
              <a:spcAft>
                <a:spcPts val="0"/>
              </a:spcAft>
              <a:buClr>
                <a:schemeClr val="dk1"/>
              </a:buClr>
              <a:buSzPts val="1100"/>
              <a:buFont typeface="Arial"/>
              <a:buNone/>
            </a:pPr>
            <a:r>
              <a:rPr lang="en" sz="1400">
                <a:solidFill>
                  <a:srgbClr val="00337F"/>
                </a:solidFill>
                <a:latin typeface="Calibri"/>
                <a:ea typeface="Calibri"/>
                <a:cs typeface="Calibri"/>
                <a:sym typeface="Calibri"/>
              </a:rPr>
              <a:t>A full circle (●) indicates that the value is included in the total estimated value, but cannot be separately determined; an empty circle (◌) indicates that the value has not been included.</a:t>
            </a:r>
            <a:endParaRPr sz="1400">
              <a:solidFill>
                <a:srgbClr val="00337F"/>
              </a:solidFill>
              <a:latin typeface="Calibri"/>
              <a:ea typeface="Calibri"/>
              <a:cs typeface="Calibri"/>
              <a:sym typeface="Calibri"/>
            </a:endParaRPr>
          </a:p>
          <a:p>
            <a:pPr indent="0" lvl="0" marL="0" rtl="0" algn="l">
              <a:spcBef>
                <a:spcPts val="0"/>
              </a:spcBef>
              <a:spcAft>
                <a:spcPts val="1600"/>
              </a:spcAft>
              <a:buNone/>
            </a:pPr>
            <a:r>
              <a:t/>
            </a:r>
            <a:endParaRPr/>
          </a:p>
        </p:txBody>
      </p:sp>
      <p:pic>
        <p:nvPicPr>
          <p:cNvPr id="144" name="Google Shape;144;p28"/>
          <p:cNvPicPr preferRelativeResize="0"/>
          <p:nvPr/>
        </p:nvPicPr>
        <p:blipFill>
          <a:blip r:embed="rId3">
            <a:alphaModFix/>
          </a:blip>
          <a:stretch>
            <a:fillRect/>
          </a:stretch>
        </p:blipFill>
        <p:spPr>
          <a:xfrm>
            <a:off x="1929575" y="1016075"/>
            <a:ext cx="5284860" cy="3111350"/>
          </a:xfrm>
          <a:prstGeom prst="rect">
            <a:avLst/>
          </a:prstGeom>
          <a:noFill/>
          <a:ln>
            <a:noFill/>
          </a:ln>
        </p:spPr>
      </p:pic>
      <p:sp>
        <p:nvSpPr>
          <p:cNvPr id="145" name="Google Shape;145;p28"/>
          <p:cNvSpPr txBox="1"/>
          <p:nvPr/>
        </p:nvSpPr>
        <p:spPr>
          <a:xfrm>
            <a:off x="5098975" y="957450"/>
            <a:ext cx="2764500" cy="34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FFF00"/>
                </a:highlight>
              </a:rPr>
              <a:t>Update image with your r</a:t>
            </a:r>
            <a:r>
              <a:rPr lang="en">
                <a:highlight>
                  <a:srgbClr val="FFFF00"/>
                </a:highlight>
              </a:rPr>
              <a:t>e</a:t>
            </a:r>
            <a:r>
              <a:rPr lang="en">
                <a:highlight>
                  <a:srgbClr val="FFFF00"/>
                </a:highlight>
              </a:rPr>
              <a:t>sults</a:t>
            </a:r>
            <a:endParaRPr>
              <a:highlight>
                <a:srgbClr val="FFFF00"/>
              </a:highlight>
            </a:endParaRPr>
          </a:p>
          <a:p>
            <a:pPr indent="0" lvl="0" marL="0" rtl="0" algn="l">
              <a:spcBef>
                <a:spcPts val="0"/>
              </a:spcBef>
              <a:spcAft>
                <a:spcPts val="0"/>
              </a:spcAft>
              <a:buNone/>
            </a:pPr>
            <a:r>
              <a:t/>
            </a:r>
            <a:endParaRPr>
              <a:highlight>
                <a:srgbClr val="FFFF00"/>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9"/>
          <p:cNvSpPr txBox="1"/>
          <p:nvPr>
            <p:ph type="title"/>
          </p:nvPr>
        </p:nvSpPr>
        <p:spPr>
          <a:xfrm>
            <a:off x="311700" y="1369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solidFill>
                  <a:srgbClr val="FF4C1D"/>
                </a:solidFill>
                <a:latin typeface="Calibri"/>
                <a:ea typeface="Calibri"/>
                <a:cs typeface="Calibri"/>
                <a:sym typeface="Calibri"/>
              </a:rPr>
              <a:t>Energy and our health </a:t>
            </a:r>
            <a:r>
              <a:rPr lang="en" sz="1800">
                <a:solidFill>
                  <a:srgbClr val="BFBFBF"/>
                </a:solidFill>
                <a:latin typeface="Calibri"/>
                <a:ea typeface="Calibri"/>
                <a:cs typeface="Calibri"/>
                <a:sym typeface="Calibri"/>
              </a:rPr>
              <a:t>| </a:t>
            </a:r>
            <a:r>
              <a:rPr lang="en" sz="1800">
                <a:solidFill>
                  <a:srgbClr val="062440"/>
                </a:solidFill>
                <a:highlight>
                  <a:srgbClr val="FFFF00"/>
                </a:highlight>
                <a:latin typeface="Calibri"/>
                <a:ea typeface="Calibri"/>
                <a:cs typeface="Calibri"/>
                <a:sym typeface="Calibri"/>
              </a:rPr>
              <a:t>XX </a:t>
            </a:r>
            <a:r>
              <a:rPr lang="en" sz="1800">
                <a:solidFill>
                  <a:srgbClr val="062440"/>
                </a:solidFill>
                <a:latin typeface="Calibri"/>
                <a:ea typeface="Calibri"/>
                <a:cs typeface="Calibri"/>
                <a:sym typeface="Calibri"/>
              </a:rPr>
              <a:t>Hospital electricity health results</a:t>
            </a:r>
            <a:endParaRPr/>
          </a:p>
        </p:txBody>
      </p:sp>
      <p:sp>
        <p:nvSpPr>
          <p:cNvPr id="151" name="Google Shape;151;p29"/>
          <p:cNvSpPr txBox="1"/>
          <p:nvPr>
            <p:ph idx="1" type="body"/>
          </p:nvPr>
        </p:nvSpPr>
        <p:spPr>
          <a:xfrm>
            <a:off x="311700" y="4166100"/>
            <a:ext cx="8520600" cy="727500"/>
          </a:xfrm>
          <a:prstGeom prst="rect">
            <a:avLst/>
          </a:prstGeom>
        </p:spPr>
        <p:txBody>
          <a:bodyPr anchorCtr="0" anchor="t" bIns="91425" lIns="91425" spcFirstLastPara="1" rIns="91425" wrap="square" tIns="91425">
            <a:noAutofit/>
          </a:bodyPr>
          <a:lstStyle/>
          <a:p>
            <a:pPr indent="0" lvl="0" marL="0" rtl="0" algn="ctr">
              <a:spcBef>
                <a:spcPts val="400"/>
              </a:spcBef>
              <a:spcAft>
                <a:spcPts val="0"/>
              </a:spcAft>
              <a:buClr>
                <a:schemeClr val="dk1"/>
              </a:buClr>
              <a:buSzPts val="1100"/>
              <a:buFont typeface="Arial"/>
              <a:buNone/>
            </a:pPr>
            <a:r>
              <a:rPr lang="en" sz="1400">
                <a:solidFill>
                  <a:srgbClr val="00337F"/>
                </a:solidFill>
                <a:latin typeface="Calibri"/>
                <a:ea typeface="Calibri"/>
                <a:cs typeface="Calibri"/>
                <a:sym typeface="Calibri"/>
              </a:rPr>
              <a:t>Based on real annual usage from</a:t>
            </a:r>
            <a:r>
              <a:rPr lang="en" sz="1400">
                <a:solidFill>
                  <a:srgbClr val="00337F"/>
                </a:solidFill>
                <a:highlight>
                  <a:srgbClr val="FFFF00"/>
                </a:highlight>
                <a:latin typeface="Calibri"/>
                <a:ea typeface="Calibri"/>
                <a:cs typeface="Calibri"/>
                <a:sym typeface="Calibri"/>
              </a:rPr>
              <a:t> XX </a:t>
            </a:r>
            <a:r>
              <a:rPr lang="en" sz="1400">
                <a:solidFill>
                  <a:srgbClr val="00337F"/>
                </a:solidFill>
                <a:latin typeface="Calibri"/>
                <a:ea typeface="Calibri"/>
                <a:cs typeface="Calibri"/>
                <a:sym typeface="Calibri"/>
              </a:rPr>
              <a:t>Hospital: </a:t>
            </a:r>
            <a:r>
              <a:rPr lang="en" sz="1400">
                <a:solidFill>
                  <a:srgbClr val="00337F"/>
                </a:solidFill>
                <a:highlight>
                  <a:srgbClr val="FFFF00"/>
                </a:highlight>
                <a:latin typeface="Calibri"/>
                <a:ea typeface="Calibri"/>
                <a:cs typeface="Calibri"/>
                <a:sym typeface="Calibri"/>
              </a:rPr>
              <a:t>XX kWh</a:t>
            </a:r>
            <a:r>
              <a:rPr lang="en" sz="1400">
                <a:solidFill>
                  <a:srgbClr val="00337F"/>
                </a:solidFill>
                <a:latin typeface="Calibri"/>
                <a:ea typeface="Calibri"/>
                <a:cs typeface="Calibri"/>
                <a:sym typeface="Calibri"/>
              </a:rPr>
              <a:t> electricity and </a:t>
            </a:r>
            <a:r>
              <a:rPr lang="en" sz="1400">
                <a:solidFill>
                  <a:srgbClr val="00337F"/>
                </a:solidFill>
                <a:highlight>
                  <a:srgbClr val="FFFF00"/>
                </a:highlight>
                <a:latin typeface="Calibri"/>
                <a:ea typeface="Calibri"/>
                <a:cs typeface="Calibri"/>
                <a:sym typeface="Calibri"/>
              </a:rPr>
              <a:t>XX mmBtu</a:t>
            </a:r>
            <a:r>
              <a:rPr lang="en" sz="1400">
                <a:solidFill>
                  <a:srgbClr val="00337F"/>
                </a:solidFill>
                <a:latin typeface="Calibri"/>
                <a:ea typeface="Calibri"/>
                <a:cs typeface="Calibri"/>
                <a:sym typeface="Calibri"/>
              </a:rPr>
              <a:t> natural gas.</a:t>
            </a:r>
            <a:endParaRPr sz="1400">
              <a:solidFill>
                <a:srgbClr val="00337F"/>
              </a:solidFill>
              <a:latin typeface="Calibri"/>
              <a:ea typeface="Calibri"/>
              <a:cs typeface="Calibri"/>
              <a:sym typeface="Calibri"/>
            </a:endParaRPr>
          </a:p>
          <a:p>
            <a:pPr indent="0" lvl="0" marL="0" rtl="0" algn="ctr">
              <a:spcBef>
                <a:spcPts val="400"/>
              </a:spcBef>
              <a:spcAft>
                <a:spcPts val="0"/>
              </a:spcAft>
              <a:buClr>
                <a:schemeClr val="dk1"/>
              </a:buClr>
              <a:buSzPts val="1100"/>
              <a:buFont typeface="Arial"/>
              <a:buNone/>
            </a:pPr>
            <a:r>
              <a:rPr lang="en" sz="1400">
                <a:solidFill>
                  <a:srgbClr val="00337F"/>
                </a:solidFill>
                <a:latin typeface="Calibri"/>
                <a:ea typeface="Calibri"/>
                <a:cs typeface="Calibri"/>
                <a:sym typeface="Calibri"/>
              </a:rPr>
              <a:t>A full circle (●) indicates that the value is included in the total estimated value, but cannot be separately determined; an empty circle (◌) indicates that the value has not been included.</a:t>
            </a:r>
            <a:endParaRPr sz="1400">
              <a:solidFill>
                <a:srgbClr val="00337F"/>
              </a:solidFill>
              <a:latin typeface="Calibri"/>
              <a:ea typeface="Calibri"/>
              <a:cs typeface="Calibri"/>
              <a:sym typeface="Calibri"/>
            </a:endParaRPr>
          </a:p>
          <a:p>
            <a:pPr indent="0" lvl="0" marL="0" rtl="0" algn="l">
              <a:spcBef>
                <a:spcPts val="0"/>
              </a:spcBef>
              <a:spcAft>
                <a:spcPts val="1600"/>
              </a:spcAft>
              <a:buNone/>
            </a:pPr>
            <a:r>
              <a:t/>
            </a:r>
            <a:endParaRPr/>
          </a:p>
        </p:txBody>
      </p:sp>
      <p:pic>
        <p:nvPicPr>
          <p:cNvPr id="152" name="Google Shape;152;p29"/>
          <p:cNvPicPr preferRelativeResize="0"/>
          <p:nvPr/>
        </p:nvPicPr>
        <p:blipFill>
          <a:blip r:embed="rId3">
            <a:alphaModFix/>
          </a:blip>
          <a:stretch>
            <a:fillRect/>
          </a:stretch>
        </p:blipFill>
        <p:spPr>
          <a:xfrm>
            <a:off x="1919150" y="862050"/>
            <a:ext cx="5305701" cy="3151650"/>
          </a:xfrm>
          <a:prstGeom prst="rect">
            <a:avLst/>
          </a:prstGeom>
          <a:noFill/>
          <a:ln>
            <a:noFill/>
          </a:ln>
        </p:spPr>
      </p:pic>
      <p:sp>
        <p:nvSpPr>
          <p:cNvPr id="153" name="Google Shape;153;p29"/>
          <p:cNvSpPr txBox="1"/>
          <p:nvPr/>
        </p:nvSpPr>
        <p:spPr>
          <a:xfrm>
            <a:off x="5098975" y="862050"/>
            <a:ext cx="2764500" cy="34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FFF00"/>
                </a:highlight>
              </a:rPr>
              <a:t>Update image with your results</a:t>
            </a:r>
            <a:endParaRPr>
              <a:highlight>
                <a:srgbClr val="FFFF00"/>
              </a:highlight>
            </a:endParaRPr>
          </a:p>
          <a:p>
            <a:pPr indent="0" lvl="0" marL="0" rtl="0" algn="l">
              <a:spcBef>
                <a:spcPts val="0"/>
              </a:spcBef>
              <a:spcAft>
                <a:spcPts val="0"/>
              </a:spcAft>
              <a:buNone/>
            </a:pPr>
            <a:r>
              <a:t/>
            </a:r>
            <a:endParaRPr>
              <a:highlight>
                <a:srgbClr val="FFFF00"/>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hcwh Simple Covers">
  <a:themeElements>
    <a:clrScheme name="Custom 7">
      <a:dk1>
        <a:srgbClr val="03283F"/>
      </a:dk1>
      <a:lt1>
        <a:srgbClr val="DBD5D1"/>
      </a:lt1>
      <a:dk2>
        <a:srgbClr val="004979"/>
      </a:dk2>
      <a:lt2>
        <a:srgbClr val="B6D6CC"/>
      </a:lt2>
      <a:accent1>
        <a:srgbClr val="F15F34"/>
      </a:accent1>
      <a:accent2>
        <a:srgbClr val="F37A62"/>
      </a:accent2>
      <a:accent3>
        <a:srgbClr val="EDBF37"/>
      </a:accent3>
      <a:accent4>
        <a:srgbClr val="3EBB80"/>
      </a:accent4>
      <a:accent5>
        <a:srgbClr val="007EA6"/>
      </a:accent5>
      <a:accent6>
        <a:srgbClr val="004979"/>
      </a:accent6>
      <a:hlink>
        <a:srgbClr val="0D4980"/>
      </a:hlink>
      <a:folHlink>
        <a:srgbClr val="0D49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ustom">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